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Amatic SC" panose="020B0604020202020204" charset="-79"/>
      <p:regular r:id="rId41"/>
      <p:bold r:id="rId42"/>
    </p:embeddedFont>
    <p:embeddedFont>
      <p:font typeface="Georgia" panose="02040502050405020303" pitchFamily="18" charset="0"/>
      <p:regular r:id="rId43"/>
      <p:bold r:id="rId44"/>
      <p:italic r:id="rId45"/>
      <p:boldItalic r:id="rId46"/>
    </p:embeddedFont>
    <p:embeddedFont>
      <p:font typeface="Source Code Pro" panose="020B0604020202020204" charset="0"/>
      <p:regular r:id="rId47"/>
      <p:bold r:id="rId48"/>
      <p:italic r:id="rId49"/>
      <p:boldItalic r:id="rId50"/>
    </p:embeddedFont>
    <p:embeddedFont>
      <p:font typeface="Spectral"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lara Cardoso Ferreir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A7B0D7-4568-46BD-A5B0-97F0B3AA146F}">
  <a:tblStyle styleId="{E8A7B0D7-4568-46BD-A5B0-97F0B3AA14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04-21T17:54:30.251" idx="1">
    <p:pos x="1993" y="1259"/>
    <p:text>could mention this robot is at the Pittsburgh Science Center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c6f59039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c6f5903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Cite image:</a:t>
            </a:r>
            <a:endParaRPr/>
          </a:p>
          <a:p>
            <a:pPr marL="0" lvl="0" indent="0" algn="l" rtl="0">
              <a:spcBef>
                <a:spcPts val="0"/>
              </a:spcBef>
              <a:spcAft>
                <a:spcPts val="0"/>
              </a:spcAft>
              <a:buNone/>
            </a:pPr>
            <a:r>
              <a:rPr lang="en"/>
              <a:t>https://www.vectorstock.com/royalty-free-vector/golf-symbols-movement-set-vector-26554480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29da7c58d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29da7c58d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Only using ENet CNN → we expand upon this</a:t>
            </a:r>
            <a:endParaRPr sz="1200">
              <a:solidFill>
                <a:schemeClr val="dk1"/>
              </a:solidFill>
              <a:latin typeface="Georgia"/>
              <a:ea typeface="Georgia"/>
              <a:cs typeface="Georgia"/>
              <a:sym typeface="Georgia"/>
            </a:endParaRPr>
          </a:p>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Not true real-time performance</a:t>
            </a:r>
            <a:endParaRPr sz="1200">
              <a:solidFill>
                <a:schemeClr val="dk1"/>
              </a:solidFill>
              <a:latin typeface="Georgia"/>
              <a:ea typeface="Georgia"/>
              <a:cs typeface="Georgia"/>
              <a:sym typeface="Georgia"/>
            </a:endParaRPr>
          </a:p>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Multiple models (</a:t>
            </a:r>
            <a:r>
              <a:rPr lang="en" sz="1200">
                <a:solidFill>
                  <a:srgbClr val="00FDC8"/>
                </a:solidFill>
                <a:latin typeface="Georgia"/>
                <a:ea typeface="Georgia"/>
                <a:cs typeface="Georgia"/>
                <a:sym typeface="Georgia"/>
              </a:rPr>
              <a:t>not end-to-end?)</a:t>
            </a:r>
            <a:endParaRPr sz="1200">
              <a:solidFill>
                <a:schemeClr val="dk1"/>
              </a:solidFill>
              <a:latin typeface="Georgia"/>
              <a:ea typeface="Georgia"/>
              <a:cs typeface="Georgia"/>
              <a:sym typeface="Georgia"/>
            </a:endParaRPr>
          </a:p>
          <a:p>
            <a:pPr marL="0" lvl="0" indent="0" algn="l" rtl="0">
              <a:spcBef>
                <a:spcPts val="12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02c822cb1_2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02c822cb1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Only using ENet CNN → we expand upon this</a:t>
            </a:r>
            <a:endParaRPr sz="1200">
              <a:solidFill>
                <a:schemeClr val="dk1"/>
              </a:solidFill>
              <a:latin typeface="Georgia"/>
              <a:ea typeface="Georgia"/>
              <a:cs typeface="Georgia"/>
              <a:sym typeface="Georgia"/>
            </a:endParaRPr>
          </a:p>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Not true real-time performance</a:t>
            </a:r>
            <a:endParaRPr sz="1200">
              <a:solidFill>
                <a:schemeClr val="dk1"/>
              </a:solidFill>
              <a:latin typeface="Georgia"/>
              <a:ea typeface="Georgia"/>
              <a:cs typeface="Georgia"/>
              <a:sym typeface="Georgia"/>
            </a:endParaRPr>
          </a:p>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Multiple models (</a:t>
            </a:r>
            <a:r>
              <a:rPr lang="en" sz="1200">
                <a:solidFill>
                  <a:srgbClr val="00FDC8"/>
                </a:solidFill>
                <a:latin typeface="Georgia"/>
                <a:ea typeface="Georgia"/>
                <a:cs typeface="Georgia"/>
                <a:sym typeface="Georgia"/>
              </a:rPr>
              <a:t>not end-to-end?)</a:t>
            </a:r>
            <a:endParaRPr sz="1200">
              <a:solidFill>
                <a:schemeClr val="dk1"/>
              </a:solidFill>
              <a:latin typeface="Georgia"/>
              <a:ea typeface="Georgia"/>
              <a:cs typeface="Georgia"/>
              <a:sym typeface="Georgia"/>
            </a:endParaRPr>
          </a:p>
          <a:p>
            <a:pPr marL="0" lvl="0" indent="0" algn="l" rtl="0">
              <a:spcBef>
                <a:spcPts val="120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29da7c58d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d29da7c58d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29da7c58d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29da7c58d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Frame from a video in FMOv2 dataset - 20 videos of different types of FMOs (mostly from sports)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3000a7526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3000a7526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29da7c58d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29da7c58d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29da7c58d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29da7c58d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29da7c58d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29da7c58d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d3000a7526_2_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d3000a7526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approach to tracking and predicting fast objects in a predetermined future frame involved a series of five main steps.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Setting up the code, choosing and creating a trainable dataset, understanding the network and coming up with improvement, as well as optimizing and comparing our model.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c33192780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c3319278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chose to use both Colab and Pitt CRC to run an existing code-base called RVOS. </a:t>
            </a:r>
            <a:r>
              <a:rPr lang="en">
                <a:solidFill>
                  <a:schemeClr val="dk1"/>
                </a:solidFill>
              </a:rPr>
              <a:t>RVOS incorporates both spatial and temporal information into training, which we would expect to be helpful in detecting the varying properties of FMOs. It is the fastest real-time object segmentation tracking method that meets performance requirements with no initial user input label necessary.</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The video above shows that RVOS does zero-shot object segmentation tracking, meaning that it does not need an initial ground truth label to segment and track realtime. </a:t>
            </a:r>
            <a:endParaRPr/>
          </a:p>
          <a:p>
            <a:pPr marL="0" lvl="0" indent="0" algn="l" rtl="0">
              <a:spcBef>
                <a:spcPts val="0"/>
              </a:spcBef>
              <a:spcAft>
                <a:spcPts val="0"/>
              </a:spcAft>
              <a:buNone/>
            </a:pPr>
            <a:r>
              <a:rPr lang="en"/>
              <a:t>#Make clear that Segmentation tracking RVOs was already done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9da7c58d_1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9da7c58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Ball is in multiple places; show blurred and ground truth</a:t>
            </a:r>
            <a:endParaRPr sz="1200">
              <a:solidFill>
                <a:schemeClr val="dk1"/>
              </a:solidFill>
              <a:latin typeface="Georgia"/>
              <a:ea typeface="Georgia"/>
              <a:cs typeface="Georgia"/>
              <a:sym typeface="Georgia"/>
            </a:endParaRPr>
          </a:p>
          <a:p>
            <a:pPr marL="0" lvl="0" indent="0" algn="l" rtl="0">
              <a:lnSpc>
                <a:spcPct val="115000"/>
              </a:lnSpc>
              <a:spcBef>
                <a:spcPts val="1200"/>
              </a:spcBef>
              <a:spcAft>
                <a:spcPts val="1200"/>
              </a:spcAft>
              <a:buNone/>
            </a:pPr>
            <a:r>
              <a:rPr lang="en" sz="1200">
                <a:solidFill>
                  <a:schemeClr val="dk1"/>
                </a:solidFill>
                <a:latin typeface="Georgia"/>
                <a:ea typeface="Georgia"/>
                <a:cs typeface="Georgia"/>
                <a:sym typeface="Georgia"/>
              </a:rPr>
              <a:t>Soccer ball:   https://www.researchgate.net/figure/Blurred-image-formation-model-The-blurred-image-Z-is-obtained-as-the-temporal_fig2_221415408/download</a:t>
            </a:r>
            <a:endParaRPr sz="1200">
              <a:solidFill>
                <a:schemeClr val="dk1"/>
              </a:solidFill>
              <a:latin typeface="Georgia"/>
              <a:ea typeface="Georgia"/>
              <a:cs typeface="Georgia"/>
              <a:sym typeface="Georgi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02c822cb1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02c822cb1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train the FMO dataset with machine learning, we need a lot of data. We initially expected to use an existing dataset generator from previous research, but we were not able to access it as previously assured by other researchers. We WERE able to find a different dataset generator,  but it only contained random images of FMOs rather than videos. As it can be seen above, this existing dataset generator ground truth only generated the path of the object rather than the segmented object.</a:t>
            </a:r>
            <a:endParaRPr/>
          </a:p>
          <a:p>
            <a:pPr marL="0" lvl="0" indent="0" algn="l" rtl="0">
              <a:spcBef>
                <a:spcPts val="0"/>
              </a:spcBef>
              <a:spcAft>
                <a:spcPts val="0"/>
              </a:spcAft>
              <a:buNone/>
            </a:pPr>
            <a:endParaRPr/>
          </a:p>
          <a:p>
            <a:pPr marL="0" lvl="0" indent="0" algn="l" rtl="0">
              <a:spcBef>
                <a:spcPts val="0"/>
              </a:spcBef>
              <a:spcAft>
                <a:spcPts val="0"/>
              </a:spcAft>
              <a:buNone/>
            </a:pPr>
            <a:r>
              <a:rPr lang="en"/>
              <a:t>Images- gound truth is line not seggmented FMO. Previously that line was used for trajectory estime </a:t>
            </a:r>
            <a:endParaRPr/>
          </a:p>
          <a:p>
            <a:pPr marL="0" lvl="0" indent="0" algn="l" rtl="0">
              <a:spcBef>
                <a:spcPts val="0"/>
              </a:spcBef>
              <a:spcAft>
                <a:spcPts val="0"/>
              </a:spcAft>
              <a:buNone/>
            </a:pPr>
            <a:r>
              <a:rPr lang="en"/>
              <a:t>Found FMOv2 for testing but we need to make training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02c822cb1_2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02c822cb1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Computer vision concepts helped us create a segmented ground truth, and turn the generated images into videos of logical trajectories.</a:t>
            </a:r>
            <a:endParaRPr/>
          </a:p>
          <a:p>
            <a:pPr marL="0" lvl="0" indent="0" algn="l" rtl="0">
              <a:spcBef>
                <a:spcPts val="0"/>
              </a:spcBef>
              <a:spcAft>
                <a:spcPts val="0"/>
              </a:spcAft>
              <a:buNone/>
            </a:pPr>
            <a:r>
              <a:rPr lang="en"/>
              <a:t>We also combined a video dataset with our dataset generator. The video dataset replaced the background images of the synthetic dataset to make our training data more realistic, which improves training </a:t>
            </a:r>
            <a:r>
              <a:rPr lang="en">
                <a:solidFill>
                  <a:schemeClr val="dk1"/>
                </a:solidFill>
              </a:rPr>
              <a:t>as we will later describe in detail.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d29da7c58d_2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d29da7c58d_2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we created a large trainable dataset, we trained with the synthetic dataset and tested with the existing FMOv2 data. Something unique about RVOS is that it has an encoder to extract features from the images. These features are inputs to the decoder which segments the image with Convolutional LSTMs.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d3000a7526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d3000a7526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Spatio-temporal recurrence is achieved by incorporating LSTMs and Convolutions. Intuitively, </a:t>
            </a:r>
            <a:r>
              <a:rPr lang="en" b="1"/>
              <a:t>spatial </a:t>
            </a:r>
            <a:r>
              <a:rPr lang="en"/>
              <a:t>information is useful when tracking FMOs because they can appear distorted and blurry to different extents in each frame. </a:t>
            </a:r>
            <a:r>
              <a:rPr lang="en" b="1"/>
              <a:t>Temporal </a:t>
            </a:r>
            <a:r>
              <a:rPr lang="en"/>
              <a:t>information is useful for tracking FMOs because they accelerate, meaning that their displacements are different between every frame.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ceb0ce1ce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ceb0ce1ce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learned about LSTMs in class, activation functions aid the weight tuning process with hidden features from input images. Similarly, ConvLSTMs </a:t>
            </a:r>
            <a:r>
              <a:rPr lang="en" b="1"/>
              <a:t>use two dimensional features from frames</a:t>
            </a:r>
            <a:r>
              <a:rPr lang="en"/>
              <a:t> and </a:t>
            </a:r>
            <a:r>
              <a:rPr lang="en" b="1"/>
              <a:t>information gathered</a:t>
            </a:r>
            <a:r>
              <a:rPr lang="en"/>
              <a:t> </a:t>
            </a:r>
            <a:r>
              <a:rPr lang="en" b="1"/>
              <a:t>between </a:t>
            </a:r>
            <a:r>
              <a:rPr lang="en"/>
              <a:t>frames to output a prediction of the next instance.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c3319278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c3319278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far we have been talking about tracking by segmentation, but our FMO trajectory prediction concept is not radically different. RVOS was able to track the objects, but we reordered the ground-truth to investigate whether RVOS can also predict future frames. We further customized the datasets and will show you how we tested our trajectory prediction concept.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d02c822cb1_2_8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d02c822cb1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Kristi Bushman guides through our results, lets reiterate that we created a large FMO video dataset, we were the first to track FMOs with an end-to-end ConvLSTM model, and we were the first to predict </a:t>
            </a:r>
            <a:r>
              <a:rPr lang="en">
                <a:solidFill>
                  <a:schemeClr val="dk1"/>
                </a:solidFill>
              </a:rPr>
              <a:t>FMO instances in </a:t>
            </a:r>
            <a:r>
              <a:rPr lang="en"/>
              <a:t>future </a:t>
            </a:r>
            <a:r>
              <a:rPr lang="en">
                <a:solidFill>
                  <a:schemeClr val="dk1"/>
                </a:solidFill>
              </a:rPr>
              <a:t>frames</a:t>
            </a:r>
            <a:r>
              <a:rPr lang="en"/>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cc33192780_0_4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cc3319278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rgbClr val="00FDC8"/>
                </a:solidFill>
                <a:latin typeface="Georgia"/>
                <a:ea typeface="Georgia"/>
                <a:cs typeface="Georgia"/>
                <a:sym typeface="Georgia"/>
              </a:rPr>
              <a:t>How well did the authors describe their experimental validation? How informative were the figures used? (1-5)</a:t>
            </a:r>
            <a:endParaRPr sz="1200">
              <a:solidFill>
                <a:srgbClr val="00FDC8"/>
              </a:solidFill>
              <a:latin typeface="Georgia"/>
              <a:ea typeface="Georgia"/>
              <a:cs typeface="Georgia"/>
              <a:sym typeface="Georgia"/>
            </a:endParaRPr>
          </a:p>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Were all/most relevant experimental settings (e.g. datasets, tasks) and baselines (competitor methods) included in the experimental validation? (1-5)</a:t>
            </a:r>
            <a:endParaRPr sz="1200">
              <a:solidFill>
                <a:schemeClr val="dk1"/>
              </a:solidFill>
              <a:latin typeface="Georgia"/>
              <a:ea typeface="Georgia"/>
              <a:cs typeface="Georgia"/>
              <a:sym typeface="Georgia"/>
            </a:endParaRPr>
          </a:p>
          <a:p>
            <a:pPr marL="0" lvl="0" indent="0" algn="l" rtl="0">
              <a:lnSpc>
                <a:spcPct val="115000"/>
              </a:lnSpc>
              <a:spcBef>
                <a:spcPts val="1200"/>
              </a:spcBef>
              <a:spcAft>
                <a:spcPts val="0"/>
              </a:spcAft>
              <a:buNone/>
            </a:pPr>
            <a:endParaRPr sz="1200">
              <a:solidFill>
                <a:schemeClr val="dk1"/>
              </a:solidFill>
              <a:latin typeface="Georgia"/>
              <a:ea typeface="Georgia"/>
              <a:cs typeface="Georgia"/>
              <a:sym typeface="Georgia"/>
            </a:endParaRPr>
          </a:p>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Show hyperparameters , comparison metrics and baseline comparisons!!!!!</a:t>
            </a:r>
            <a:endParaRPr sz="1200">
              <a:solidFill>
                <a:schemeClr val="dk1"/>
              </a:solidFill>
              <a:latin typeface="Georgia"/>
              <a:ea typeface="Georgia"/>
              <a:cs typeface="Georgia"/>
              <a:sym typeface="Georgia"/>
            </a:endParaRPr>
          </a:p>
          <a:p>
            <a:pPr marL="0" lvl="0" indent="0" algn="l" rtl="0">
              <a:lnSpc>
                <a:spcPct val="115000"/>
              </a:lnSpc>
              <a:spcBef>
                <a:spcPts val="1200"/>
              </a:spcBef>
              <a:spcAft>
                <a:spcPts val="1200"/>
              </a:spcAft>
              <a:buNone/>
            </a:pPr>
            <a:endParaRPr sz="1200">
              <a:solidFill>
                <a:srgbClr val="00FDC8"/>
              </a:solidFill>
              <a:latin typeface="Georgia"/>
              <a:ea typeface="Georgia"/>
              <a:cs typeface="Georgia"/>
              <a:sym typeface="Georgi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eb0ce1ce7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eb0ce1ce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d2d87c5da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d2d87c5da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eb0ce1ce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eb0ce1ce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what problem we are trying to solve by saying:</a:t>
            </a:r>
            <a:endParaRPr/>
          </a:p>
          <a:p>
            <a:pPr marL="457200" lvl="0" indent="-317500" algn="l" rtl="0">
              <a:spcBef>
                <a:spcPts val="0"/>
              </a:spcBef>
              <a:spcAft>
                <a:spcPts val="0"/>
              </a:spcAft>
              <a:buSzPts val="1400"/>
              <a:buChar char="-"/>
            </a:pPr>
            <a:r>
              <a:rPr lang="en"/>
              <a:t>what FMOs are + which applications it can be found in?</a:t>
            </a:r>
            <a:endParaRPr/>
          </a:p>
          <a:p>
            <a:pPr marL="457200" lvl="0" indent="-317500" algn="l" rtl="0">
              <a:spcBef>
                <a:spcPts val="0"/>
              </a:spcBef>
              <a:spcAft>
                <a:spcPts val="0"/>
              </a:spcAft>
              <a:buSzPts val="1400"/>
              <a:buChar char="-"/>
            </a:pPr>
            <a:r>
              <a:rPr lang="en"/>
              <a:t>Can prevent accidents/ unexpected abrupt objects</a:t>
            </a:r>
            <a:br>
              <a:rPr lang="en"/>
            </a:br>
            <a:r>
              <a:rPr lang="en"/>
              <a:t>Capture interest and show importance of project</a:t>
            </a:r>
            <a:endParaRPr/>
          </a:p>
          <a:p>
            <a:pPr marL="0" lvl="0" indent="0" algn="l" rtl="0">
              <a:spcBef>
                <a:spcPts val="0"/>
              </a:spcBef>
              <a:spcAft>
                <a:spcPts val="0"/>
              </a:spcAft>
              <a:buNone/>
            </a:pPr>
            <a:endParaRPr/>
          </a:p>
          <a:p>
            <a:pPr marL="0" lvl="0" indent="0" algn="l" rtl="0">
              <a:spcBef>
                <a:spcPts val="0"/>
              </a:spcBef>
              <a:spcAft>
                <a:spcPts val="0"/>
              </a:spcAft>
              <a:buNone/>
            </a:pPr>
            <a:r>
              <a:rPr lang="en"/>
              <a:t>Cite images:</a:t>
            </a:r>
            <a:endParaRPr/>
          </a:p>
          <a:p>
            <a:pPr marL="0" lvl="0" indent="0" algn="l" rtl="0">
              <a:spcBef>
                <a:spcPts val="0"/>
              </a:spcBef>
              <a:spcAft>
                <a:spcPts val="0"/>
              </a:spcAft>
              <a:buNone/>
            </a:pPr>
            <a:r>
              <a:rPr lang="en"/>
              <a:t>Auto vehicle:   https://www.msglassoutlet.com/4-ways-your-windshield-protects-your-family-during-an-auto-accident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d3000a7ecb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d3000a7ecb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d34413a140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d34413a140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34413a140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34413a140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34413a140_2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34413a140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d34413a140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d34413a140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d351f8174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d351f817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d3000a7526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d3000a7526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3000a7526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3000a752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d60f6073f_1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d60f6073f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29da7c58d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29da7c58d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29da7c58d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29da7c58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what is 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29da7c58d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29da7c58d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what problem we are trying to slve by saying:</a:t>
            </a:r>
            <a:endParaRPr/>
          </a:p>
          <a:p>
            <a:pPr marL="457200" lvl="0" indent="-317500" algn="l" rtl="0">
              <a:spcBef>
                <a:spcPts val="0"/>
              </a:spcBef>
              <a:spcAft>
                <a:spcPts val="0"/>
              </a:spcAft>
              <a:buSzPts val="1400"/>
              <a:buChar char="-"/>
            </a:pPr>
            <a:r>
              <a:rPr lang="en"/>
              <a:t>what FMOs are + which applications it can be found in?</a:t>
            </a:r>
            <a:endParaRPr/>
          </a:p>
          <a:p>
            <a:pPr marL="457200" lvl="0" indent="-317500" algn="l" rtl="0">
              <a:spcBef>
                <a:spcPts val="0"/>
              </a:spcBef>
              <a:spcAft>
                <a:spcPts val="0"/>
              </a:spcAft>
              <a:buSzPts val="1400"/>
              <a:buChar char="-"/>
            </a:pPr>
            <a:r>
              <a:rPr lang="en"/>
              <a:t>Can prevent accidents/ unexpected abrupt objects</a:t>
            </a:r>
            <a:br>
              <a:rPr lang="en"/>
            </a:br>
            <a:r>
              <a:rPr lang="en"/>
              <a:t>Capture interest and show importance of project</a:t>
            </a:r>
            <a:endParaRPr/>
          </a:p>
          <a:p>
            <a:pPr marL="0" lvl="0" indent="0" algn="l" rtl="0">
              <a:spcBef>
                <a:spcPts val="0"/>
              </a:spcBef>
              <a:spcAft>
                <a:spcPts val="0"/>
              </a:spcAft>
              <a:buNone/>
            </a:pPr>
            <a:endParaRPr/>
          </a:p>
          <a:p>
            <a:pPr marL="0" lvl="0" indent="0" algn="l" rtl="0">
              <a:spcBef>
                <a:spcPts val="0"/>
              </a:spcBef>
              <a:spcAft>
                <a:spcPts val="0"/>
              </a:spcAft>
              <a:buNone/>
            </a:pPr>
            <a:r>
              <a:rPr lang="en"/>
              <a:t>Cite images:</a:t>
            </a:r>
            <a:endParaRPr/>
          </a:p>
          <a:p>
            <a:pPr marL="0" lvl="0" indent="0" algn="l" rtl="0">
              <a:spcBef>
                <a:spcPts val="0"/>
              </a:spcBef>
              <a:spcAft>
                <a:spcPts val="0"/>
              </a:spcAft>
              <a:buNone/>
            </a:pPr>
            <a:r>
              <a:rPr lang="en"/>
              <a:t>Auto vehicle:   https://www.msglassoutlet.com/4-ways-your-windshield-protects-your-family-during-an-auto-accident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29da7c58d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29da7c58d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d29da7c58d_1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d29da7c58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29da7c58d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29da7c58d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200">
                <a:solidFill>
                  <a:schemeClr val="dk1"/>
                </a:solidFill>
                <a:latin typeface="Georgia"/>
                <a:ea typeface="Georgia"/>
                <a:cs typeface="Georgia"/>
                <a:sym typeface="Georgia"/>
              </a:rPr>
              <a:t>Tracking steps. (1) detection of orientation, (2) detection of starting point, (3) detection of ending point. Previous detection is in blue. Green cross denotes the minimizer, red crosses the initial guess. All sampled points (gray) are scaled by their cost (6) (the darker the higher cost)</a:t>
            </a:r>
            <a:br>
              <a:rPr lang="en" sz="1200">
                <a:solidFill>
                  <a:schemeClr val="dk1"/>
                </a:solidFill>
                <a:latin typeface="Georgia"/>
                <a:ea typeface="Georgia"/>
                <a:cs typeface="Georgia"/>
                <a:sym typeface="Georgia"/>
              </a:rPr>
            </a:b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How clearly did the authors describe their proposed approach? (1-10)</a:t>
            </a:r>
            <a:endParaRPr sz="1200">
              <a:solidFill>
                <a:schemeClr val="dk1"/>
              </a:solidFill>
              <a:latin typeface="Georgia"/>
              <a:ea typeface="Georgia"/>
              <a:cs typeface="Georgia"/>
              <a:sym typeface="Georgia"/>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Font typeface="Georgia"/>
              <a:buNone/>
              <a:defRPr sz="6000">
                <a:latin typeface="Georgia"/>
                <a:ea typeface="Georgia"/>
                <a:cs typeface="Georgia"/>
                <a:sym typeface="Georgia"/>
              </a:defRPr>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828950" y="802500"/>
            <a:ext cx="55827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000000"/>
              </a:buClr>
              <a:buSzPts val="1600"/>
              <a:buChar char="●"/>
              <a:defRPr sz="1600">
                <a:solidFill>
                  <a:srgbClr val="000000"/>
                </a:solidFill>
              </a:defRPr>
            </a:lvl1pPr>
            <a:lvl2pPr marL="914400" lvl="1" indent="-330200">
              <a:spcBef>
                <a:spcPts val="1600"/>
              </a:spcBef>
              <a:spcAft>
                <a:spcPts val="0"/>
              </a:spcAft>
              <a:buSzPts val="1600"/>
              <a:buChar char="○"/>
              <a:defRPr sz="16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Spectral"/>
              <a:buNone/>
              <a:defRPr sz="4200" b="1">
                <a:solidFill>
                  <a:schemeClr val="accent1"/>
                </a:solidFill>
                <a:latin typeface="Spectral"/>
                <a:ea typeface="Spectral"/>
                <a:cs typeface="Spectral"/>
                <a:sym typeface="Spectral"/>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pectral"/>
              <a:buChar char="●"/>
              <a:defRPr sz="1800">
                <a:solidFill>
                  <a:schemeClr val="dk2"/>
                </a:solidFill>
                <a:latin typeface="Spectral"/>
                <a:ea typeface="Spectral"/>
                <a:cs typeface="Spectral"/>
                <a:sym typeface="Spectral"/>
              </a:defRPr>
            </a:lvl1pPr>
            <a:lvl2pPr marL="914400" lvl="1" indent="-317500">
              <a:lnSpc>
                <a:spcPct val="115000"/>
              </a:lnSpc>
              <a:spcBef>
                <a:spcPts val="1600"/>
              </a:spcBef>
              <a:spcAft>
                <a:spcPts val="0"/>
              </a:spcAft>
              <a:buClr>
                <a:schemeClr val="dk2"/>
              </a:buClr>
              <a:buSzPts val="1400"/>
              <a:buFont typeface="Spectral"/>
              <a:buChar char="○"/>
              <a:defRPr>
                <a:solidFill>
                  <a:schemeClr val="dk2"/>
                </a:solidFill>
                <a:latin typeface="Spectral"/>
                <a:ea typeface="Spectral"/>
                <a:cs typeface="Spectral"/>
                <a:sym typeface="Spectral"/>
              </a:defRPr>
            </a:lvl2pPr>
            <a:lvl3pPr marL="1371600" lvl="2" indent="-317500">
              <a:lnSpc>
                <a:spcPct val="115000"/>
              </a:lnSpc>
              <a:spcBef>
                <a:spcPts val="1600"/>
              </a:spcBef>
              <a:spcAft>
                <a:spcPts val="0"/>
              </a:spcAft>
              <a:buClr>
                <a:schemeClr val="dk2"/>
              </a:buClr>
              <a:buSzPts val="1400"/>
              <a:buFont typeface="Spectral"/>
              <a:buChar char="■"/>
              <a:defRPr>
                <a:solidFill>
                  <a:schemeClr val="dk2"/>
                </a:solidFill>
                <a:latin typeface="Spectral"/>
                <a:ea typeface="Spectral"/>
                <a:cs typeface="Spectral"/>
                <a:sym typeface="Spectral"/>
              </a:defRPr>
            </a:lvl3pPr>
            <a:lvl4pPr marL="1828800" lvl="3" indent="-317500">
              <a:lnSpc>
                <a:spcPct val="115000"/>
              </a:lnSpc>
              <a:spcBef>
                <a:spcPts val="1600"/>
              </a:spcBef>
              <a:spcAft>
                <a:spcPts val="0"/>
              </a:spcAft>
              <a:buClr>
                <a:schemeClr val="dk2"/>
              </a:buClr>
              <a:buSzPts val="1400"/>
              <a:buFont typeface="Spectral"/>
              <a:buChar char="●"/>
              <a:defRPr>
                <a:solidFill>
                  <a:schemeClr val="dk2"/>
                </a:solidFill>
                <a:latin typeface="Spectral"/>
                <a:ea typeface="Spectral"/>
                <a:cs typeface="Spectral"/>
                <a:sym typeface="Spectral"/>
              </a:defRPr>
            </a:lvl4pPr>
            <a:lvl5pPr marL="2286000" lvl="4" indent="-317500">
              <a:lnSpc>
                <a:spcPct val="115000"/>
              </a:lnSpc>
              <a:spcBef>
                <a:spcPts val="1600"/>
              </a:spcBef>
              <a:spcAft>
                <a:spcPts val="0"/>
              </a:spcAft>
              <a:buClr>
                <a:schemeClr val="dk2"/>
              </a:buClr>
              <a:buSzPts val="1400"/>
              <a:buFont typeface="Spectral"/>
              <a:buChar char="○"/>
              <a:defRPr>
                <a:solidFill>
                  <a:schemeClr val="dk2"/>
                </a:solidFill>
                <a:latin typeface="Spectral"/>
                <a:ea typeface="Spectral"/>
                <a:cs typeface="Spectral"/>
                <a:sym typeface="Spectral"/>
              </a:defRPr>
            </a:lvl5pPr>
            <a:lvl6pPr marL="2743200" lvl="5" indent="-317500">
              <a:lnSpc>
                <a:spcPct val="115000"/>
              </a:lnSpc>
              <a:spcBef>
                <a:spcPts val="1600"/>
              </a:spcBef>
              <a:spcAft>
                <a:spcPts val="0"/>
              </a:spcAft>
              <a:buClr>
                <a:schemeClr val="dk2"/>
              </a:buClr>
              <a:buSzPts val="1400"/>
              <a:buFont typeface="Spectral"/>
              <a:buChar char="■"/>
              <a:defRPr>
                <a:solidFill>
                  <a:schemeClr val="dk2"/>
                </a:solidFill>
                <a:latin typeface="Spectral"/>
                <a:ea typeface="Spectral"/>
                <a:cs typeface="Spectral"/>
                <a:sym typeface="Spectral"/>
              </a:defRPr>
            </a:lvl6pPr>
            <a:lvl7pPr marL="3200400" lvl="6" indent="-317500">
              <a:lnSpc>
                <a:spcPct val="115000"/>
              </a:lnSpc>
              <a:spcBef>
                <a:spcPts val="1600"/>
              </a:spcBef>
              <a:spcAft>
                <a:spcPts val="0"/>
              </a:spcAft>
              <a:buClr>
                <a:schemeClr val="dk2"/>
              </a:buClr>
              <a:buSzPts val="1400"/>
              <a:buFont typeface="Spectral"/>
              <a:buChar char="●"/>
              <a:defRPr>
                <a:solidFill>
                  <a:schemeClr val="dk2"/>
                </a:solidFill>
                <a:latin typeface="Spectral"/>
                <a:ea typeface="Spectral"/>
                <a:cs typeface="Spectral"/>
                <a:sym typeface="Spectral"/>
              </a:defRPr>
            </a:lvl7pPr>
            <a:lvl8pPr marL="3657600" lvl="7" indent="-317500">
              <a:lnSpc>
                <a:spcPct val="115000"/>
              </a:lnSpc>
              <a:spcBef>
                <a:spcPts val="1600"/>
              </a:spcBef>
              <a:spcAft>
                <a:spcPts val="0"/>
              </a:spcAft>
              <a:buClr>
                <a:schemeClr val="dk2"/>
              </a:buClr>
              <a:buSzPts val="1400"/>
              <a:buFont typeface="Spectral"/>
              <a:buChar char="○"/>
              <a:defRPr>
                <a:solidFill>
                  <a:schemeClr val="dk2"/>
                </a:solidFill>
                <a:latin typeface="Spectral"/>
                <a:ea typeface="Spectral"/>
                <a:cs typeface="Spectral"/>
                <a:sym typeface="Spectral"/>
              </a:defRPr>
            </a:lvl8pPr>
            <a:lvl9pPr marL="4114800" lvl="8" indent="-317500">
              <a:lnSpc>
                <a:spcPct val="115000"/>
              </a:lnSpc>
              <a:spcBef>
                <a:spcPts val="1600"/>
              </a:spcBef>
              <a:spcAft>
                <a:spcPts val="1600"/>
              </a:spcAft>
              <a:buClr>
                <a:schemeClr val="dk2"/>
              </a:buClr>
              <a:buSzPts val="1400"/>
              <a:buFont typeface="Spectral"/>
              <a:buChar char="■"/>
              <a:defRPr>
                <a:solidFill>
                  <a:schemeClr val="dk2"/>
                </a:solidFill>
                <a:latin typeface="Spectral"/>
                <a:ea typeface="Spectral"/>
                <a:cs typeface="Spectral"/>
                <a:sym typeface="Spectr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3.gif"/><Relationship Id="rId5"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hyperlink" Target="http://www.youtube.com/watch?v=9mFaydPU2L4"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739825"/>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latin typeface="Georgia"/>
                <a:ea typeface="Georgia"/>
                <a:cs typeface="Georgia"/>
                <a:sym typeface="Georgia"/>
              </a:rPr>
              <a:t>Fast Moving Objects</a:t>
            </a:r>
            <a:endParaRPr sz="5000"/>
          </a:p>
        </p:txBody>
      </p:sp>
      <p:sp>
        <p:nvSpPr>
          <p:cNvPr id="57" name="Google Shape;57;p13"/>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Kristi Bushman    &amp;    Clara C. Ferreira    &amp;    Avery Peiffer</a:t>
            </a:r>
            <a:endParaRPr/>
          </a:p>
        </p:txBody>
      </p:sp>
      <p:sp>
        <p:nvSpPr>
          <p:cNvPr id="58" name="Google Shape;58;p13"/>
          <p:cNvSpPr txBox="1"/>
          <p:nvPr/>
        </p:nvSpPr>
        <p:spPr>
          <a:xfrm>
            <a:off x="519750" y="947750"/>
            <a:ext cx="81045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E4E8EE"/>
                </a:highlight>
                <a:latin typeface="Spectral"/>
                <a:ea typeface="Spectral"/>
                <a:cs typeface="Spectral"/>
                <a:sym typeface="Spectral"/>
              </a:rPr>
              <a:t>Tracking and Estimating Trajectory of</a:t>
            </a:r>
            <a:endParaRPr sz="1300">
              <a:latin typeface="Spectral"/>
              <a:ea typeface="Spectral"/>
              <a:cs typeface="Spectral"/>
              <a:sym typeface="Spectral"/>
            </a:endParaRPr>
          </a:p>
        </p:txBody>
      </p:sp>
      <p:sp>
        <p:nvSpPr>
          <p:cNvPr id="59" name="Google Shape;59;p13"/>
          <p:cNvSpPr txBox="1"/>
          <p:nvPr/>
        </p:nvSpPr>
        <p:spPr>
          <a:xfrm>
            <a:off x="519750" y="2780925"/>
            <a:ext cx="81045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E4E8EE"/>
                </a:highlight>
                <a:latin typeface="Spectral"/>
                <a:ea typeface="Spectral"/>
                <a:cs typeface="Spectral"/>
                <a:sym typeface="Spectral"/>
              </a:rPr>
              <a:t>With </a:t>
            </a:r>
            <a:r>
              <a:rPr lang="en" sz="2600" b="1">
                <a:highlight>
                  <a:srgbClr val="E4E8EE"/>
                </a:highlight>
                <a:latin typeface="Spectral"/>
                <a:ea typeface="Spectral"/>
                <a:cs typeface="Spectral"/>
                <a:sym typeface="Spectral"/>
              </a:rPr>
              <a:t>Temporal</a:t>
            </a:r>
            <a:r>
              <a:rPr lang="en" sz="2600">
                <a:highlight>
                  <a:srgbClr val="E4E8EE"/>
                </a:highlight>
                <a:latin typeface="Spectral"/>
                <a:ea typeface="Spectral"/>
                <a:cs typeface="Spectral"/>
                <a:sym typeface="Spectral"/>
              </a:rPr>
              <a:t> and Spatial Information</a:t>
            </a:r>
            <a:endParaRPr sz="1300">
              <a:latin typeface="Spectral"/>
              <a:ea typeface="Spectral"/>
              <a:cs typeface="Spectral"/>
              <a:sym typeface="Spectral"/>
            </a:endParaRPr>
          </a:p>
        </p:txBody>
      </p:sp>
      <p:pic>
        <p:nvPicPr>
          <p:cNvPr id="60" name="Google Shape;60;p13"/>
          <p:cNvPicPr preferRelativeResize="0"/>
          <p:nvPr/>
        </p:nvPicPr>
        <p:blipFill>
          <a:blip r:embed="rId3">
            <a:alphaModFix/>
          </a:blip>
          <a:stretch>
            <a:fillRect/>
          </a:stretch>
        </p:blipFill>
        <p:spPr>
          <a:xfrm rot="-1406410">
            <a:off x="-442647" y="494712"/>
            <a:ext cx="3323620" cy="766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311700" y="555600"/>
            <a:ext cx="85395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Tracking FMOs</a:t>
            </a:r>
            <a:endParaRPr sz="2000" i="1"/>
          </a:p>
          <a:p>
            <a:pPr marL="0" lvl="0" indent="0" algn="l" rtl="0">
              <a:spcBef>
                <a:spcPts val="0"/>
              </a:spcBef>
              <a:spcAft>
                <a:spcPts val="0"/>
              </a:spcAft>
              <a:buNone/>
            </a:pPr>
            <a:r>
              <a:rPr lang="en" sz="2000" i="1"/>
              <a:t>Tracking Fast Moving Objects by Segmentation Network - Zita, Sroubek</a:t>
            </a:r>
            <a:endParaRPr/>
          </a:p>
        </p:txBody>
      </p:sp>
      <p:sp>
        <p:nvSpPr>
          <p:cNvPr id="157" name="Google Shape;157;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58" name="Google Shape;158;p22"/>
          <p:cNvSpPr txBox="1"/>
          <p:nvPr/>
        </p:nvSpPr>
        <p:spPr>
          <a:xfrm>
            <a:off x="484900" y="1311300"/>
            <a:ext cx="7906200" cy="12807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SzPts val="1600"/>
              <a:buFont typeface="Spectral"/>
              <a:buChar char="●"/>
            </a:pPr>
            <a:r>
              <a:rPr lang="en" sz="1600">
                <a:latin typeface="Spectral"/>
                <a:ea typeface="Spectral"/>
                <a:cs typeface="Spectral"/>
                <a:sym typeface="Spectral"/>
              </a:rPr>
              <a:t>Created a synthetic dataset for FMOs from YouTube sports videos</a:t>
            </a:r>
            <a:endParaRPr sz="1600">
              <a:latin typeface="Spectral"/>
              <a:ea typeface="Spectral"/>
              <a:cs typeface="Spectral"/>
              <a:sym typeface="Spectral"/>
            </a:endParaRPr>
          </a:p>
          <a:p>
            <a:pPr marL="457200" marR="0" lvl="0" indent="-330200" algn="l" rtl="0">
              <a:lnSpc>
                <a:spcPct val="115000"/>
              </a:lnSpc>
              <a:spcBef>
                <a:spcPts val="0"/>
              </a:spcBef>
              <a:spcAft>
                <a:spcPts val="0"/>
              </a:spcAft>
              <a:buSzPts val="1600"/>
              <a:buFont typeface="Spectral"/>
              <a:buChar char="●"/>
            </a:pPr>
            <a:r>
              <a:rPr lang="en" sz="1600">
                <a:latin typeface="Spectral"/>
                <a:ea typeface="Spectral"/>
                <a:cs typeface="Spectral"/>
                <a:sym typeface="Spectral"/>
              </a:rPr>
              <a:t>Used deep-learning for detecting FMOs using ENet architecture</a:t>
            </a:r>
            <a:endParaRPr sz="1600">
              <a:latin typeface="Spectral"/>
              <a:ea typeface="Spectral"/>
              <a:cs typeface="Spectral"/>
              <a:sym typeface="Spectral"/>
            </a:endParaRPr>
          </a:p>
          <a:p>
            <a:pPr marL="914400" marR="0" lvl="1" indent="-330200" algn="l" rtl="0">
              <a:lnSpc>
                <a:spcPct val="115000"/>
              </a:lnSpc>
              <a:spcBef>
                <a:spcPts val="0"/>
              </a:spcBef>
              <a:spcAft>
                <a:spcPts val="0"/>
              </a:spcAft>
              <a:buClr>
                <a:srgbClr val="666666"/>
              </a:buClr>
              <a:buSzPts val="1600"/>
              <a:buFont typeface="Spectral"/>
              <a:buChar char="○"/>
            </a:pPr>
            <a:r>
              <a:rPr lang="en" sz="1600">
                <a:solidFill>
                  <a:srgbClr val="666666"/>
                </a:solidFill>
                <a:latin typeface="Spectral"/>
                <a:ea typeface="Spectral"/>
                <a:cs typeface="Spectral"/>
                <a:sym typeface="Spectral"/>
              </a:rPr>
              <a:t>Traditional convolutional neural network</a:t>
            </a:r>
            <a:endParaRPr sz="1600">
              <a:solidFill>
                <a:srgbClr val="666666"/>
              </a:solidFill>
              <a:latin typeface="Spectral"/>
              <a:ea typeface="Spectral"/>
              <a:cs typeface="Spectral"/>
              <a:sym typeface="Spectral"/>
            </a:endParaRPr>
          </a:p>
          <a:p>
            <a:pPr marL="914400" marR="0" lvl="1" indent="-330200" algn="l" rtl="0">
              <a:lnSpc>
                <a:spcPct val="115000"/>
              </a:lnSpc>
              <a:spcBef>
                <a:spcPts val="0"/>
              </a:spcBef>
              <a:spcAft>
                <a:spcPts val="0"/>
              </a:spcAft>
              <a:buClr>
                <a:srgbClr val="666666"/>
              </a:buClr>
              <a:buSzPts val="1600"/>
              <a:buFont typeface="Spectral"/>
              <a:buChar char="○"/>
            </a:pPr>
            <a:r>
              <a:rPr lang="en" sz="1600">
                <a:solidFill>
                  <a:srgbClr val="666666"/>
                </a:solidFill>
                <a:latin typeface="Spectral"/>
                <a:ea typeface="Spectral"/>
                <a:cs typeface="Spectral"/>
                <a:sym typeface="Spectral"/>
              </a:rPr>
              <a:t>Trained two models - one for large objects and one for small objects</a:t>
            </a:r>
            <a:endParaRPr sz="1600">
              <a:solidFill>
                <a:srgbClr val="666666"/>
              </a:solidFill>
              <a:latin typeface="Spectral"/>
              <a:ea typeface="Spectral"/>
              <a:cs typeface="Spectral"/>
              <a:sym typeface="Spectral"/>
            </a:endParaRPr>
          </a:p>
        </p:txBody>
      </p:sp>
      <p:pic>
        <p:nvPicPr>
          <p:cNvPr id="159" name="Google Shape;159;p22"/>
          <p:cNvPicPr preferRelativeResize="0"/>
          <p:nvPr/>
        </p:nvPicPr>
        <p:blipFill>
          <a:blip r:embed="rId3">
            <a:alphaModFix/>
          </a:blip>
          <a:stretch>
            <a:fillRect/>
          </a:stretch>
        </p:blipFill>
        <p:spPr>
          <a:xfrm>
            <a:off x="1672425" y="2750326"/>
            <a:ext cx="6102532" cy="2037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title"/>
          </p:nvPr>
        </p:nvSpPr>
        <p:spPr>
          <a:xfrm>
            <a:off x="311700" y="555600"/>
            <a:ext cx="85395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Tracking FMOs</a:t>
            </a:r>
            <a:endParaRPr sz="2000" i="1"/>
          </a:p>
          <a:p>
            <a:pPr marL="0" lvl="0" indent="0" algn="l" rtl="0">
              <a:spcBef>
                <a:spcPts val="0"/>
              </a:spcBef>
              <a:spcAft>
                <a:spcPts val="0"/>
              </a:spcAft>
              <a:buNone/>
            </a:pPr>
            <a:r>
              <a:rPr lang="en" sz="2000" i="1"/>
              <a:t>Tracking Fast Moving Objects by Segmentation Network - Zita, Sroubek</a:t>
            </a:r>
            <a:endParaRPr/>
          </a:p>
        </p:txBody>
      </p:sp>
      <p:sp>
        <p:nvSpPr>
          <p:cNvPr id="165" name="Google Shape;165;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66" name="Google Shape;166;p23"/>
          <p:cNvSpPr txBox="1"/>
          <p:nvPr/>
        </p:nvSpPr>
        <p:spPr>
          <a:xfrm>
            <a:off x="484900" y="1311300"/>
            <a:ext cx="7906200" cy="12807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SzPts val="1600"/>
              <a:buFont typeface="Spectral"/>
              <a:buChar char="●"/>
            </a:pPr>
            <a:r>
              <a:rPr lang="en" sz="1600">
                <a:latin typeface="Spectral"/>
                <a:ea typeface="Spectral"/>
                <a:cs typeface="Spectral"/>
                <a:sym typeface="Spectral"/>
              </a:rPr>
              <a:t>Created a synthetic dataset for FMOs from YouTube sports videos</a:t>
            </a:r>
            <a:endParaRPr sz="1600">
              <a:latin typeface="Spectral"/>
              <a:ea typeface="Spectral"/>
              <a:cs typeface="Spectral"/>
              <a:sym typeface="Spectral"/>
            </a:endParaRPr>
          </a:p>
          <a:p>
            <a:pPr marL="457200" marR="0" lvl="0" indent="-330200" algn="l" rtl="0">
              <a:lnSpc>
                <a:spcPct val="115000"/>
              </a:lnSpc>
              <a:spcBef>
                <a:spcPts val="0"/>
              </a:spcBef>
              <a:spcAft>
                <a:spcPts val="0"/>
              </a:spcAft>
              <a:buSzPts val="1600"/>
              <a:buFont typeface="Spectral"/>
              <a:buChar char="●"/>
            </a:pPr>
            <a:r>
              <a:rPr lang="en" sz="1600">
                <a:latin typeface="Spectral"/>
                <a:ea typeface="Spectral"/>
                <a:cs typeface="Spectral"/>
                <a:sym typeface="Spectral"/>
              </a:rPr>
              <a:t>Used deep-learning for detecting FMOs using ENet architecture</a:t>
            </a:r>
            <a:endParaRPr sz="1600">
              <a:latin typeface="Spectral"/>
              <a:ea typeface="Spectral"/>
              <a:cs typeface="Spectral"/>
              <a:sym typeface="Spectral"/>
            </a:endParaRPr>
          </a:p>
          <a:p>
            <a:pPr marL="914400" marR="0" lvl="1" indent="-330200" algn="l" rtl="0">
              <a:lnSpc>
                <a:spcPct val="115000"/>
              </a:lnSpc>
              <a:spcBef>
                <a:spcPts val="0"/>
              </a:spcBef>
              <a:spcAft>
                <a:spcPts val="0"/>
              </a:spcAft>
              <a:buClr>
                <a:srgbClr val="666666"/>
              </a:buClr>
              <a:buSzPts val="1600"/>
              <a:buFont typeface="Spectral"/>
              <a:buChar char="○"/>
            </a:pPr>
            <a:r>
              <a:rPr lang="en" sz="1600">
                <a:solidFill>
                  <a:srgbClr val="666666"/>
                </a:solidFill>
                <a:latin typeface="Spectral"/>
                <a:ea typeface="Spectral"/>
                <a:cs typeface="Spectral"/>
                <a:sym typeface="Spectral"/>
              </a:rPr>
              <a:t>Traditional convolutional neural network</a:t>
            </a:r>
            <a:endParaRPr sz="1600">
              <a:solidFill>
                <a:srgbClr val="666666"/>
              </a:solidFill>
              <a:latin typeface="Spectral"/>
              <a:ea typeface="Spectral"/>
              <a:cs typeface="Spectral"/>
              <a:sym typeface="Spectral"/>
            </a:endParaRPr>
          </a:p>
          <a:p>
            <a:pPr marL="914400" marR="0" lvl="1" indent="-330200" algn="l" rtl="0">
              <a:lnSpc>
                <a:spcPct val="115000"/>
              </a:lnSpc>
              <a:spcBef>
                <a:spcPts val="0"/>
              </a:spcBef>
              <a:spcAft>
                <a:spcPts val="0"/>
              </a:spcAft>
              <a:buClr>
                <a:srgbClr val="666666"/>
              </a:buClr>
              <a:buSzPts val="1600"/>
              <a:buFont typeface="Spectral"/>
              <a:buChar char="○"/>
            </a:pPr>
            <a:r>
              <a:rPr lang="en" sz="1600">
                <a:solidFill>
                  <a:srgbClr val="666666"/>
                </a:solidFill>
                <a:latin typeface="Spectral"/>
                <a:ea typeface="Spectral"/>
                <a:cs typeface="Spectral"/>
                <a:sym typeface="Spectral"/>
              </a:rPr>
              <a:t>Trained two models - one for large objects and one for small objects</a:t>
            </a:r>
            <a:endParaRPr sz="1600">
              <a:solidFill>
                <a:srgbClr val="666666"/>
              </a:solidFill>
              <a:latin typeface="Spectral"/>
              <a:ea typeface="Spectral"/>
              <a:cs typeface="Spectral"/>
              <a:sym typeface="Spectral"/>
            </a:endParaRPr>
          </a:p>
        </p:txBody>
      </p:sp>
      <p:pic>
        <p:nvPicPr>
          <p:cNvPr id="167" name="Google Shape;167;p23"/>
          <p:cNvPicPr preferRelativeResize="0"/>
          <p:nvPr/>
        </p:nvPicPr>
        <p:blipFill>
          <a:blip r:embed="rId3">
            <a:alphaModFix/>
          </a:blip>
          <a:stretch>
            <a:fillRect/>
          </a:stretch>
        </p:blipFill>
        <p:spPr>
          <a:xfrm>
            <a:off x="1672425" y="2750326"/>
            <a:ext cx="6102532" cy="2037625"/>
          </a:xfrm>
          <a:prstGeom prst="rect">
            <a:avLst/>
          </a:prstGeom>
          <a:noFill/>
          <a:ln>
            <a:noFill/>
          </a:ln>
        </p:spPr>
      </p:pic>
      <p:sp>
        <p:nvSpPr>
          <p:cNvPr id="168" name="Google Shape;168;p23"/>
          <p:cNvSpPr/>
          <p:nvPr/>
        </p:nvSpPr>
        <p:spPr>
          <a:xfrm>
            <a:off x="2657350" y="3380000"/>
            <a:ext cx="541500" cy="4737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6892425" y="3585975"/>
            <a:ext cx="541500" cy="4737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4708800" y="3449075"/>
            <a:ext cx="541500" cy="4737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311700" y="555600"/>
            <a:ext cx="8046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Trajectory Estimation</a:t>
            </a:r>
            <a:endParaRPr sz="2000" i="1"/>
          </a:p>
          <a:p>
            <a:pPr marL="0" lvl="0" indent="0" algn="l" rtl="0">
              <a:spcBef>
                <a:spcPts val="0"/>
              </a:spcBef>
              <a:spcAft>
                <a:spcPts val="0"/>
              </a:spcAft>
              <a:buNone/>
            </a:pPr>
            <a:r>
              <a:rPr lang="en" sz="2000" i="1"/>
              <a:t>Tracking by Deblatting - Rozumnyi et al.</a:t>
            </a:r>
            <a:r>
              <a:rPr lang="en"/>
              <a:t> </a:t>
            </a:r>
            <a:endParaRPr/>
          </a:p>
        </p:txBody>
      </p:sp>
      <p:sp>
        <p:nvSpPr>
          <p:cNvPr id="176" name="Google Shape;17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77" name="Google Shape;177;p24"/>
          <p:cNvPicPr preferRelativeResize="0"/>
          <p:nvPr/>
        </p:nvPicPr>
        <p:blipFill>
          <a:blip r:embed="rId3">
            <a:alphaModFix/>
          </a:blip>
          <a:stretch>
            <a:fillRect/>
          </a:stretch>
        </p:blipFill>
        <p:spPr>
          <a:xfrm>
            <a:off x="4309625" y="1337724"/>
            <a:ext cx="4180800" cy="3156220"/>
          </a:xfrm>
          <a:prstGeom prst="rect">
            <a:avLst/>
          </a:prstGeom>
          <a:noFill/>
          <a:ln>
            <a:noFill/>
          </a:ln>
        </p:spPr>
      </p:pic>
      <p:sp>
        <p:nvSpPr>
          <p:cNvPr id="178" name="Google Shape;178;p24"/>
          <p:cNvSpPr txBox="1"/>
          <p:nvPr/>
        </p:nvSpPr>
        <p:spPr>
          <a:xfrm>
            <a:off x="442025" y="1627425"/>
            <a:ext cx="3867600" cy="12807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SzPts val="1600"/>
              <a:buFont typeface="Spectral"/>
              <a:buChar char="●"/>
            </a:pPr>
            <a:r>
              <a:rPr lang="en" sz="1600">
                <a:latin typeface="Spectral"/>
                <a:ea typeface="Spectral"/>
                <a:cs typeface="Spectral"/>
                <a:sym typeface="Spectral"/>
              </a:rPr>
              <a:t>Estimate trajectory by:</a:t>
            </a:r>
            <a:endParaRPr sz="1600">
              <a:latin typeface="Spectral"/>
              <a:ea typeface="Spectral"/>
              <a:cs typeface="Spectral"/>
              <a:sym typeface="Spectral"/>
            </a:endParaRPr>
          </a:p>
          <a:p>
            <a:pPr marL="914400" marR="0" lvl="1" indent="-330200" algn="l" rtl="0">
              <a:lnSpc>
                <a:spcPct val="115000"/>
              </a:lnSpc>
              <a:spcBef>
                <a:spcPts val="0"/>
              </a:spcBef>
              <a:spcAft>
                <a:spcPts val="0"/>
              </a:spcAft>
              <a:buClr>
                <a:srgbClr val="666666"/>
              </a:buClr>
              <a:buSzPts val="1600"/>
              <a:buFont typeface="Spectral"/>
              <a:buChar char="○"/>
            </a:pPr>
            <a:r>
              <a:rPr lang="en" sz="1600">
                <a:solidFill>
                  <a:srgbClr val="666666"/>
                </a:solidFill>
                <a:latin typeface="Spectral"/>
                <a:ea typeface="Spectral"/>
                <a:cs typeface="Spectral"/>
                <a:sym typeface="Spectral"/>
              </a:rPr>
              <a:t>Locating object in each frame </a:t>
            </a:r>
            <a:endParaRPr sz="1600">
              <a:solidFill>
                <a:srgbClr val="666666"/>
              </a:solidFill>
              <a:latin typeface="Spectral"/>
              <a:ea typeface="Spectral"/>
              <a:cs typeface="Spectral"/>
              <a:sym typeface="Spectral"/>
            </a:endParaRPr>
          </a:p>
          <a:p>
            <a:pPr marL="914400" marR="0" lvl="1" indent="-330200" algn="l" rtl="0">
              <a:lnSpc>
                <a:spcPct val="115000"/>
              </a:lnSpc>
              <a:spcBef>
                <a:spcPts val="0"/>
              </a:spcBef>
              <a:spcAft>
                <a:spcPts val="0"/>
              </a:spcAft>
              <a:buClr>
                <a:srgbClr val="666666"/>
              </a:buClr>
              <a:buSzPts val="1600"/>
              <a:buFont typeface="Spectral"/>
              <a:buChar char="○"/>
            </a:pPr>
            <a:r>
              <a:rPr lang="en" sz="1600">
                <a:solidFill>
                  <a:srgbClr val="666666"/>
                </a:solidFill>
                <a:latin typeface="Spectral"/>
                <a:ea typeface="Spectral"/>
                <a:cs typeface="Spectral"/>
                <a:sym typeface="Spectral"/>
              </a:rPr>
              <a:t>Fitting a smooth curve to the path of the object</a:t>
            </a:r>
            <a:endParaRPr sz="1600">
              <a:solidFill>
                <a:srgbClr val="666666"/>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title"/>
          </p:nvPr>
        </p:nvSpPr>
        <p:spPr>
          <a:xfrm>
            <a:off x="311700" y="555600"/>
            <a:ext cx="8432400" cy="755700"/>
          </a:xfrm>
          <a:prstGeom prst="rect">
            <a:avLst/>
          </a:prstGeom>
          <a:solidFill>
            <a:schemeClr val="accent4"/>
          </a:solidFill>
        </p:spPr>
        <p:txBody>
          <a:bodyPr spcFirstLastPara="1" wrap="square" lIns="91425" tIns="91425" rIns="91425" bIns="91425" anchor="b" anchorCtr="0">
            <a:noAutofit/>
          </a:bodyPr>
          <a:lstStyle/>
          <a:p>
            <a:pPr marL="0" lvl="0" indent="0" algn="l" rtl="0">
              <a:spcBef>
                <a:spcPts val="0"/>
              </a:spcBef>
              <a:spcAft>
                <a:spcPts val="0"/>
              </a:spcAft>
              <a:buNone/>
            </a:pPr>
            <a:r>
              <a:rPr lang="en" sz="3400">
                <a:solidFill>
                  <a:schemeClr val="lt1"/>
                </a:solidFill>
                <a:latin typeface="Amatic SC"/>
                <a:ea typeface="Amatic SC"/>
                <a:cs typeface="Amatic SC"/>
                <a:sym typeface="Amatic SC"/>
              </a:rPr>
              <a:t>Exercise: Where is the FMO?</a:t>
            </a:r>
            <a:endParaRPr/>
          </a:p>
        </p:txBody>
      </p:sp>
      <p:pic>
        <p:nvPicPr>
          <p:cNvPr id="184" name="Google Shape;184;p25"/>
          <p:cNvPicPr preferRelativeResize="0"/>
          <p:nvPr/>
        </p:nvPicPr>
        <p:blipFill>
          <a:blip r:embed="rId3">
            <a:alphaModFix/>
          </a:blip>
          <a:stretch>
            <a:fillRect/>
          </a:stretch>
        </p:blipFill>
        <p:spPr>
          <a:xfrm>
            <a:off x="1436538" y="1351475"/>
            <a:ext cx="6270934" cy="3527401"/>
          </a:xfrm>
          <a:prstGeom prst="rect">
            <a:avLst/>
          </a:prstGeom>
          <a:noFill/>
          <a:ln>
            <a:noFill/>
          </a:ln>
        </p:spPr>
      </p:pic>
      <p:sp>
        <p:nvSpPr>
          <p:cNvPr id="185" name="Google Shape;18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128550" y="526350"/>
            <a:ext cx="8886900" cy="4090800"/>
          </a:xfrm>
          <a:prstGeom prst="rect">
            <a:avLst/>
          </a:prstGeom>
        </p:spPr>
        <p:txBody>
          <a:bodyPr spcFirstLastPara="1" wrap="square" lIns="91425" tIns="91425" rIns="91425" bIns="91425" anchor="ctr" anchorCtr="0">
            <a:noAutofit/>
          </a:bodyPr>
          <a:lstStyle/>
          <a:p>
            <a:pPr marL="457200" lvl="0" indent="-444500" algn="ctr" rtl="0">
              <a:spcBef>
                <a:spcPts val="0"/>
              </a:spcBef>
              <a:spcAft>
                <a:spcPts val="0"/>
              </a:spcAft>
              <a:buSzPts val="3400"/>
              <a:buFont typeface="Amatic SC"/>
              <a:buChar char="●"/>
            </a:pPr>
            <a:r>
              <a:rPr lang="en" sz="3400">
                <a:latin typeface="Amatic SC"/>
                <a:ea typeface="Amatic SC"/>
                <a:cs typeface="Amatic SC"/>
                <a:sym typeface="Amatic SC"/>
              </a:rPr>
              <a:t>difficult to detect in a one-off manner</a:t>
            </a:r>
            <a:endParaRPr sz="3400">
              <a:latin typeface="Amatic SC"/>
              <a:ea typeface="Amatic SC"/>
              <a:cs typeface="Amatic SC"/>
              <a:sym typeface="Amatic SC"/>
            </a:endParaRPr>
          </a:p>
          <a:p>
            <a:pPr marL="914400" lvl="0" indent="0" algn="ctr" rtl="0">
              <a:spcBef>
                <a:spcPts val="0"/>
              </a:spcBef>
              <a:spcAft>
                <a:spcPts val="0"/>
              </a:spcAft>
              <a:buNone/>
            </a:pPr>
            <a:endParaRPr sz="3100"/>
          </a:p>
          <a:p>
            <a:pPr marL="0" lvl="0" indent="0" algn="ctr" rtl="0">
              <a:spcBef>
                <a:spcPts val="0"/>
              </a:spcBef>
              <a:spcAft>
                <a:spcPts val="0"/>
              </a:spcAft>
              <a:buNone/>
            </a:pPr>
            <a:r>
              <a:rPr lang="en" sz="3600"/>
              <a:t>Idea: Let’s use information from the </a:t>
            </a:r>
            <a:r>
              <a:rPr lang="en" sz="3600" u="sng"/>
              <a:t>previous frames</a:t>
            </a:r>
            <a:r>
              <a:rPr lang="en" sz="3600"/>
              <a:t> to help us </a:t>
            </a:r>
            <a:r>
              <a:rPr lang="en" sz="3600" u="sng"/>
              <a:t>locate</a:t>
            </a:r>
            <a:r>
              <a:rPr lang="en" sz="3600"/>
              <a:t> the FMO.</a:t>
            </a:r>
            <a:endParaRPr sz="3600"/>
          </a:p>
        </p:txBody>
      </p:sp>
      <p:sp>
        <p:nvSpPr>
          <p:cNvPr id="191" name="Google Shape;19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1435625" y="1348650"/>
            <a:ext cx="6272784" cy="3533053"/>
          </a:xfrm>
          <a:prstGeom prst="rect">
            <a:avLst/>
          </a:prstGeom>
          <a:noFill/>
          <a:ln>
            <a:noFill/>
          </a:ln>
        </p:spPr>
      </p:pic>
      <p:sp>
        <p:nvSpPr>
          <p:cNvPr id="197" name="Google Shape;197;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28"/>
          <p:cNvPicPr preferRelativeResize="0"/>
          <p:nvPr/>
        </p:nvPicPr>
        <p:blipFill>
          <a:blip r:embed="rId3">
            <a:alphaModFix/>
          </a:blip>
          <a:stretch>
            <a:fillRect/>
          </a:stretch>
        </p:blipFill>
        <p:spPr>
          <a:xfrm>
            <a:off x="1435613" y="1348650"/>
            <a:ext cx="6272784" cy="3533053"/>
          </a:xfrm>
          <a:prstGeom prst="rect">
            <a:avLst/>
          </a:prstGeom>
          <a:noFill/>
          <a:ln>
            <a:noFill/>
          </a:ln>
        </p:spPr>
      </p:pic>
      <p:sp>
        <p:nvSpPr>
          <p:cNvPr id="203" name="Google Shape;20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1436538" y="1351475"/>
            <a:ext cx="6270934" cy="3527401"/>
          </a:xfrm>
          <a:prstGeom prst="rect">
            <a:avLst/>
          </a:prstGeom>
          <a:noFill/>
          <a:ln>
            <a:noFill/>
          </a:ln>
        </p:spPr>
      </p:pic>
      <p:sp>
        <p:nvSpPr>
          <p:cNvPr id="209" name="Google Shape;20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2390975" y="1151250"/>
            <a:ext cx="4221900" cy="5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 Setup runtime environment</a:t>
            </a:r>
            <a:endParaRPr sz="4400"/>
          </a:p>
        </p:txBody>
      </p:sp>
      <p:sp>
        <p:nvSpPr>
          <p:cNvPr id="215" name="Google Shape;21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16" name="Google Shape;216;p30"/>
          <p:cNvSpPr/>
          <p:nvPr/>
        </p:nvSpPr>
        <p:spPr>
          <a:xfrm>
            <a:off x="1577025" y="51975"/>
            <a:ext cx="5953800" cy="9321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accent1"/>
                </a:solidFill>
                <a:latin typeface="Spectral"/>
                <a:ea typeface="Spectral"/>
                <a:cs typeface="Spectral"/>
                <a:sym typeface="Spectral"/>
              </a:rPr>
              <a:t>Approach to track and predict future frames</a:t>
            </a:r>
            <a:endParaRPr sz="2400"/>
          </a:p>
        </p:txBody>
      </p:sp>
      <p:sp>
        <p:nvSpPr>
          <p:cNvPr id="217" name="Google Shape;217;p30"/>
          <p:cNvSpPr txBox="1">
            <a:spLocks noGrp="1"/>
          </p:cNvSpPr>
          <p:nvPr>
            <p:ph type="title"/>
          </p:nvPr>
        </p:nvSpPr>
        <p:spPr>
          <a:xfrm>
            <a:off x="1093300" y="3218850"/>
            <a:ext cx="7436100" cy="5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Use recurrent segmentation network (RVOS)</a:t>
            </a:r>
            <a:r>
              <a:rPr lang="en" sz="2800"/>
              <a:t> </a:t>
            </a:r>
            <a:endParaRPr/>
          </a:p>
        </p:txBody>
      </p:sp>
      <p:sp>
        <p:nvSpPr>
          <p:cNvPr id="218" name="Google Shape;218;p30"/>
          <p:cNvSpPr txBox="1">
            <a:spLocks noGrp="1"/>
          </p:cNvSpPr>
          <p:nvPr>
            <p:ph type="title"/>
          </p:nvPr>
        </p:nvSpPr>
        <p:spPr>
          <a:xfrm>
            <a:off x="2577700" y="4538500"/>
            <a:ext cx="2836500" cy="46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Train and evaluate</a:t>
            </a:r>
            <a:r>
              <a:rPr lang="en" sz="2800"/>
              <a:t> </a:t>
            </a:r>
            <a:endParaRPr/>
          </a:p>
        </p:txBody>
      </p:sp>
      <p:sp>
        <p:nvSpPr>
          <p:cNvPr id="219" name="Google Shape;219;p30"/>
          <p:cNvSpPr txBox="1">
            <a:spLocks noGrp="1"/>
          </p:cNvSpPr>
          <p:nvPr>
            <p:ph type="title"/>
          </p:nvPr>
        </p:nvSpPr>
        <p:spPr>
          <a:xfrm>
            <a:off x="1369775" y="1838438"/>
            <a:ext cx="7033500" cy="55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Create dataset generator and acquire test dataset</a:t>
            </a:r>
            <a:endParaRPr sz="2400"/>
          </a:p>
        </p:txBody>
      </p:sp>
      <p:sp>
        <p:nvSpPr>
          <p:cNvPr id="220" name="Google Shape;220;p30"/>
          <p:cNvSpPr txBox="1"/>
          <p:nvPr/>
        </p:nvSpPr>
        <p:spPr>
          <a:xfrm>
            <a:off x="2577700" y="3867175"/>
            <a:ext cx="3819900" cy="5541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accent1"/>
                </a:solidFill>
                <a:latin typeface="Spectral"/>
                <a:ea typeface="Spectral"/>
                <a:cs typeface="Spectral"/>
                <a:sym typeface="Spectral"/>
              </a:rPr>
              <a:t>Trajectory prediction</a:t>
            </a:r>
            <a:endParaRPr sz="2400"/>
          </a:p>
        </p:txBody>
      </p:sp>
      <p:pic>
        <p:nvPicPr>
          <p:cNvPr id="221" name="Google Shape;221;p30"/>
          <p:cNvPicPr preferRelativeResize="0"/>
          <p:nvPr/>
        </p:nvPicPr>
        <p:blipFill rotWithShape="1">
          <a:blip r:embed="rId3">
            <a:alphaModFix/>
          </a:blip>
          <a:srcRect l="58414" t="53292" b="8924"/>
          <a:stretch/>
        </p:blipFill>
        <p:spPr>
          <a:xfrm>
            <a:off x="4515173" y="2349500"/>
            <a:ext cx="1177752" cy="725125"/>
          </a:xfrm>
          <a:prstGeom prst="rect">
            <a:avLst/>
          </a:prstGeom>
          <a:noFill/>
          <a:ln>
            <a:noFill/>
          </a:ln>
        </p:spPr>
      </p:pic>
      <p:pic>
        <p:nvPicPr>
          <p:cNvPr id="222" name="Google Shape;222;p30"/>
          <p:cNvPicPr preferRelativeResize="0"/>
          <p:nvPr/>
        </p:nvPicPr>
        <p:blipFill rotWithShape="1">
          <a:blip r:embed="rId3">
            <a:alphaModFix/>
          </a:blip>
          <a:srcRect l="58414" t="1484" b="62219"/>
          <a:stretch/>
        </p:blipFill>
        <p:spPr>
          <a:xfrm>
            <a:off x="3230575" y="2349502"/>
            <a:ext cx="1225951" cy="725122"/>
          </a:xfrm>
          <a:prstGeom prst="rect">
            <a:avLst/>
          </a:prstGeom>
          <a:noFill/>
          <a:ln>
            <a:noFill/>
          </a:ln>
        </p:spPr>
      </p:pic>
      <p:sp>
        <p:nvSpPr>
          <p:cNvPr id="223" name="Google Shape;223;p30"/>
          <p:cNvSpPr/>
          <p:nvPr/>
        </p:nvSpPr>
        <p:spPr>
          <a:xfrm>
            <a:off x="4271375" y="1705350"/>
            <a:ext cx="461100" cy="279000"/>
          </a:xfrm>
          <a:prstGeom prst="down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4271375" y="2992350"/>
            <a:ext cx="461100" cy="279000"/>
          </a:xfrm>
          <a:prstGeom prst="down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4271375" y="3689213"/>
            <a:ext cx="461100" cy="279000"/>
          </a:xfrm>
          <a:prstGeom prst="down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4271375" y="4386100"/>
            <a:ext cx="461100" cy="279000"/>
          </a:xfrm>
          <a:prstGeom prst="down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30"/>
          <p:cNvPicPr preferRelativeResize="0"/>
          <p:nvPr/>
        </p:nvPicPr>
        <p:blipFill>
          <a:blip r:embed="rId4">
            <a:alphaModFix/>
          </a:blip>
          <a:stretch>
            <a:fillRect/>
          </a:stretch>
        </p:blipFill>
        <p:spPr>
          <a:xfrm>
            <a:off x="2293925" y="984075"/>
            <a:ext cx="461100" cy="461100"/>
          </a:xfrm>
          <a:prstGeom prst="rect">
            <a:avLst/>
          </a:prstGeom>
          <a:noFill/>
          <a:ln>
            <a:noFill/>
          </a:ln>
        </p:spPr>
      </p:pic>
      <p:pic>
        <p:nvPicPr>
          <p:cNvPr id="228" name="Google Shape;228;p30"/>
          <p:cNvPicPr preferRelativeResize="0"/>
          <p:nvPr/>
        </p:nvPicPr>
        <p:blipFill>
          <a:blip r:embed="rId5">
            <a:alphaModFix/>
          </a:blip>
          <a:stretch>
            <a:fillRect/>
          </a:stretch>
        </p:blipFill>
        <p:spPr>
          <a:xfrm>
            <a:off x="6325250" y="1081350"/>
            <a:ext cx="363824" cy="363824"/>
          </a:xfrm>
          <a:prstGeom prst="rect">
            <a:avLst/>
          </a:prstGeom>
          <a:noFill/>
          <a:ln>
            <a:noFill/>
          </a:ln>
        </p:spPr>
      </p:pic>
      <p:pic>
        <p:nvPicPr>
          <p:cNvPr id="229" name="Google Shape;229;p30"/>
          <p:cNvPicPr preferRelativeResize="0"/>
          <p:nvPr/>
        </p:nvPicPr>
        <p:blipFill>
          <a:blip r:embed="rId6">
            <a:alphaModFix/>
          </a:blip>
          <a:stretch>
            <a:fillRect/>
          </a:stretch>
        </p:blipFill>
        <p:spPr>
          <a:xfrm rot="-9205212">
            <a:off x="5570237" y="4073985"/>
            <a:ext cx="820150" cy="171708"/>
          </a:xfrm>
          <a:prstGeom prst="rect">
            <a:avLst/>
          </a:prstGeom>
          <a:noFill/>
          <a:ln>
            <a:noFill/>
          </a:ln>
        </p:spPr>
      </p:pic>
      <p:sp>
        <p:nvSpPr>
          <p:cNvPr id="230" name="Google Shape;230;p30"/>
          <p:cNvSpPr/>
          <p:nvPr/>
        </p:nvSpPr>
        <p:spPr>
          <a:xfrm rot="1815511" flipH="1">
            <a:off x="5784461" y="3967042"/>
            <a:ext cx="593567" cy="168863"/>
          </a:xfrm>
          <a:prstGeom prst="curvedDownArrow">
            <a:avLst>
              <a:gd name="adj1" fmla="val 25000"/>
              <a:gd name="adj2" fmla="val 50000"/>
              <a:gd name="adj3"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1"/>
              </a:highlight>
            </a:endParaRPr>
          </a:p>
        </p:txBody>
      </p:sp>
      <p:pic>
        <p:nvPicPr>
          <p:cNvPr id="231" name="Google Shape;231;p30"/>
          <p:cNvPicPr preferRelativeResize="0"/>
          <p:nvPr/>
        </p:nvPicPr>
        <p:blipFill rotWithShape="1">
          <a:blip r:embed="rId7">
            <a:alphaModFix/>
          </a:blip>
          <a:srcRect t="13850" b="9333"/>
          <a:stretch/>
        </p:blipFill>
        <p:spPr>
          <a:xfrm>
            <a:off x="5390700" y="4529400"/>
            <a:ext cx="1006997" cy="485325"/>
          </a:xfrm>
          <a:prstGeom prst="rect">
            <a:avLst/>
          </a:prstGeom>
          <a:noFill/>
          <a:ln>
            <a:noFill/>
          </a:ln>
        </p:spPr>
      </p:pic>
      <p:pic>
        <p:nvPicPr>
          <p:cNvPr id="232" name="Google Shape;232;p30"/>
          <p:cNvPicPr preferRelativeResize="0"/>
          <p:nvPr/>
        </p:nvPicPr>
        <p:blipFill>
          <a:blip r:embed="rId8">
            <a:alphaModFix/>
          </a:blip>
          <a:stretch>
            <a:fillRect/>
          </a:stretch>
        </p:blipFill>
        <p:spPr>
          <a:xfrm>
            <a:off x="7610925" y="3246926"/>
            <a:ext cx="857875" cy="488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1"/>
          <p:cNvSpPr txBox="1">
            <a:spLocks noGrp="1"/>
          </p:cNvSpPr>
          <p:nvPr>
            <p:ph type="title"/>
          </p:nvPr>
        </p:nvSpPr>
        <p:spPr>
          <a:xfrm>
            <a:off x="1202638" y="480600"/>
            <a:ext cx="6852000"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Set up Runtime Environment</a:t>
            </a:r>
            <a:endParaRPr sz="3600"/>
          </a:p>
        </p:txBody>
      </p:sp>
      <p:pic>
        <p:nvPicPr>
          <p:cNvPr id="238" name="Google Shape;238;p31"/>
          <p:cNvPicPr preferRelativeResize="0"/>
          <p:nvPr/>
        </p:nvPicPr>
        <p:blipFill>
          <a:blip r:embed="rId3">
            <a:alphaModFix/>
          </a:blip>
          <a:stretch>
            <a:fillRect/>
          </a:stretch>
        </p:blipFill>
        <p:spPr>
          <a:xfrm>
            <a:off x="113263" y="3139650"/>
            <a:ext cx="2080050" cy="2080050"/>
          </a:xfrm>
          <a:prstGeom prst="rect">
            <a:avLst/>
          </a:prstGeom>
          <a:noFill/>
          <a:ln>
            <a:noFill/>
          </a:ln>
        </p:spPr>
      </p:pic>
      <p:pic>
        <p:nvPicPr>
          <p:cNvPr id="239" name="Google Shape;239;p31"/>
          <p:cNvPicPr preferRelativeResize="0"/>
          <p:nvPr/>
        </p:nvPicPr>
        <p:blipFill>
          <a:blip r:embed="rId4">
            <a:alphaModFix/>
          </a:blip>
          <a:stretch>
            <a:fillRect/>
          </a:stretch>
        </p:blipFill>
        <p:spPr>
          <a:xfrm>
            <a:off x="2881725" y="3760950"/>
            <a:ext cx="3493828" cy="1179350"/>
          </a:xfrm>
          <a:prstGeom prst="rect">
            <a:avLst/>
          </a:prstGeom>
          <a:noFill/>
          <a:ln>
            <a:noFill/>
          </a:ln>
        </p:spPr>
      </p:pic>
      <p:pic>
        <p:nvPicPr>
          <p:cNvPr id="240" name="Google Shape;240;p31"/>
          <p:cNvPicPr preferRelativeResize="0"/>
          <p:nvPr/>
        </p:nvPicPr>
        <p:blipFill>
          <a:blip r:embed="rId5">
            <a:alphaModFix/>
          </a:blip>
          <a:stretch>
            <a:fillRect/>
          </a:stretch>
        </p:blipFill>
        <p:spPr>
          <a:xfrm>
            <a:off x="7163825" y="3391926"/>
            <a:ext cx="1903976" cy="1903976"/>
          </a:xfrm>
          <a:prstGeom prst="rect">
            <a:avLst/>
          </a:prstGeom>
          <a:noFill/>
          <a:ln>
            <a:noFill/>
          </a:ln>
        </p:spPr>
      </p:pic>
      <p:pic>
        <p:nvPicPr>
          <p:cNvPr id="241" name="Google Shape;241;p31"/>
          <p:cNvPicPr preferRelativeResize="0"/>
          <p:nvPr/>
        </p:nvPicPr>
        <p:blipFill>
          <a:blip r:embed="rId6">
            <a:alphaModFix/>
          </a:blip>
          <a:stretch>
            <a:fillRect/>
          </a:stretch>
        </p:blipFill>
        <p:spPr>
          <a:xfrm>
            <a:off x="2695763" y="1328325"/>
            <a:ext cx="3865725" cy="2174475"/>
          </a:xfrm>
          <a:prstGeom prst="rect">
            <a:avLst/>
          </a:prstGeom>
          <a:noFill/>
          <a:ln>
            <a:noFill/>
          </a:ln>
        </p:spPr>
      </p:pic>
      <p:sp>
        <p:nvSpPr>
          <p:cNvPr id="242" name="Google Shape;24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292850"/>
            <a:ext cx="62784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an FMO?</a:t>
            </a:r>
            <a:endParaRPr/>
          </a:p>
        </p:txBody>
      </p:sp>
      <p:sp>
        <p:nvSpPr>
          <p:cNvPr id="66" name="Google Shape;66;p14"/>
          <p:cNvSpPr txBox="1">
            <a:spLocks noGrp="1"/>
          </p:cNvSpPr>
          <p:nvPr>
            <p:ph type="body" idx="1"/>
          </p:nvPr>
        </p:nvSpPr>
        <p:spPr>
          <a:xfrm>
            <a:off x="166200" y="1093850"/>
            <a:ext cx="8977800" cy="97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Object </a:t>
            </a:r>
            <a:r>
              <a:rPr lang="en" sz="1900" b="1" i="1">
                <a:solidFill>
                  <a:srgbClr val="000000"/>
                </a:solidFill>
              </a:rPr>
              <a:t>moving a distance greater than its diameter</a:t>
            </a:r>
            <a:r>
              <a:rPr lang="en" sz="1900">
                <a:solidFill>
                  <a:srgbClr val="000000"/>
                </a:solidFill>
              </a:rPr>
              <a:t> </a:t>
            </a:r>
            <a:r>
              <a:rPr lang="en"/>
              <a:t>during a camera’s exposure time. </a:t>
            </a:r>
            <a:endParaRPr/>
          </a:p>
        </p:txBody>
      </p:sp>
      <p:pic>
        <p:nvPicPr>
          <p:cNvPr id="67" name="Google Shape;67;p14"/>
          <p:cNvPicPr preferRelativeResize="0"/>
          <p:nvPr/>
        </p:nvPicPr>
        <p:blipFill>
          <a:blip r:embed="rId3">
            <a:alphaModFix/>
          </a:blip>
          <a:stretch>
            <a:fillRect/>
          </a:stretch>
        </p:blipFill>
        <p:spPr>
          <a:xfrm>
            <a:off x="2051102" y="1716625"/>
            <a:ext cx="4929122" cy="3340200"/>
          </a:xfrm>
          <a:prstGeom prst="rect">
            <a:avLst/>
          </a:prstGeom>
          <a:noFill/>
          <a:ln>
            <a:noFill/>
          </a:ln>
        </p:spPr>
      </p:pic>
      <p:sp>
        <p:nvSpPr>
          <p:cNvPr id="68" name="Google Shape;6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Spectral"/>
                <a:ea typeface="Spectral"/>
                <a:cs typeface="Spectral"/>
                <a:sym typeface="Spectral"/>
              </a:rPr>
              <a:t>2</a:t>
            </a:fld>
            <a:endParaRPr>
              <a:latin typeface="Spectral"/>
              <a:ea typeface="Spectral"/>
              <a:cs typeface="Spectral"/>
              <a:sym typeface="Spectr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2"/>
          <p:cNvPicPr preferRelativeResize="0"/>
          <p:nvPr/>
        </p:nvPicPr>
        <p:blipFill rotWithShape="1">
          <a:blip r:embed="rId3">
            <a:alphaModFix/>
          </a:blip>
          <a:srcRect l="-3360" r="3359"/>
          <a:stretch/>
        </p:blipFill>
        <p:spPr>
          <a:xfrm>
            <a:off x="1034650" y="1452150"/>
            <a:ext cx="6796410" cy="3604675"/>
          </a:xfrm>
          <a:prstGeom prst="rect">
            <a:avLst/>
          </a:prstGeom>
          <a:noFill/>
          <a:ln>
            <a:noFill/>
          </a:ln>
        </p:spPr>
      </p:pic>
      <p:sp>
        <p:nvSpPr>
          <p:cNvPr id="248" name="Google Shape;248;p32"/>
          <p:cNvSpPr txBox="1">
            <a:spLocks noGrp="1"/>
          </p:cNvSpPr>
          <p:nvPr>
            <p:ph type="title"/>
          </p:nvPr>
        </p:nvSpPr>
        <p:spPr>
          <a:xfrm>
            <a:off x="311700" y="555600"/>
            <a:ext cx="8635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a:t>
            </a:r>
            <a:r>
              <a:rPr lang="en" sz="2000" i="1"/>
              <a:t> - Synthetic </a:t>
            </a:r>
            <a:r>
              <a:rPr lang="en" sz="2000" i="1">
                <a:solidFill>
                  <a:schemeClr val="accent4"/>
                </a:solidFill>
              </a:rPr>
              <a:t>Image </a:t>
            </a:r>
            <a:r>
              <a:rPr lang="en" sz="2000" i="1"/>
              <a:t>Dataset Generator (previously developed)</a:t>
            </a:r>
            <a:endParaRPr sz="2000" i="1"/>
          </a:p>
        </p:txBody>
      </p:sp>
      <p:sp>
        <p:nvSpPr>
          <p:cNvPr id="249" name="Google Shape;249;p32"/>
          <p:cNvSpPr txBox="1">
            <a:spLocks noGrp="1"/>
          </p:cNvSpPr>
          <p:nvPr>
            <p:ph type="body" idx="1"/>
          </p:nvPr>
        </p:nvSpPr>
        <p:spPr>
          <a:xfrm>
            <a:off x="311700" y="1313400"/>
            <a:ext cx="8832300" cy="999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Modifiable code with diverse customization opportunities</a:t>
            </a:r>
            <a:endParaRPr/>
          </a:p>
          <a:p>
            <a:pPr marL="457200" lvl="0" indent="0" algn="l" rtl="0">
              <a:spcBef>
                <a:spcPts val="1600"/>
              </a:spcBef>
              <a:spcAft>
                <a:spcPts val="1600"/>
              </a:spcAft>
              <a:buNone/>
            </a:pPr>
            <a:endParaRPr/>
          </a:p>
        </p:txBody>
      </p:sp>
      <p:sp>
        <p:nvSpPr>
          <p:cNvPr id="250" name="Google Shape;25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txBox="1">
            <a:spLocks noGrp="1"/>
          </p:cNvSpPr>
          <p:nvPr>
            <p:ph type="title"/>
          </p:nvPr>
        </p:nvSpPr>
        <p:spPr>
          <a:xfrm>
            <a:off x="311700" y="555600"/>
            <a:ext cx="7714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a:t>
            </a:r>
            <a:r>
              <a:rPr lang="en" sz="2000" i="1"/>
              <a:t> - Synthetic </a:t>
            </a:r>
            <a:r>
              <a:rPr lang="en" sz="2000" i="1">
                <a:solidFill>
                  <a:schemeClr val="accent4"/>
                </a:solidFill>
              </a:rPr>
              <a:t>Video </a:t>
            </a:r>
            <a:r>
              <a:rPr lang="en" sz="2000" i="1"/>
              <a:t>Dataset Generator (original)</a:t>
            </a:r>
            <a:endParaRPr sz="2000" i="1"/>
          </a:p>
        </p:txBody>
      </p:sp>
      <p:sp>
        <p:nvSpPr>
          <p:cNvPr id="256" name="Google Shape;256;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t>Large and controllable amount of data</a:t>
            </a:r>
            <a:endParaRPr/>
          </a:p>
          <a:p>
            <a:pPr marL="457200" lvl="0" indent="-330200" algn="l" rtl="0">
              <a:spcBef>
                <a:spcPts val="0"/>
              </a:spcBef>
              <a:spcAft>
                <a:spcPts val="0"/>
              </a:spcAft>
              <a:buSzPts val="1600"/>
              <a:buChar char="●"/>
            </a:pPr>
            <a:r>
              <a:rPr lang="en"/>
              <a:t>Modifiable</a:t>
            </a:r>
            <a:endParaRPr/>
          </a:p>
          <a:p>
            <a:pPr marL="914400" lvl="1" indent="-330200" algn="l" rtl="0">
              <a:spcBef>
                <a:spcPts val="0"/>
              </a:spcBef>
              <a:spcAft>
                <a:spcPts val="0"/>
              </a:spcAft>
              <a:buSzPts val="1600"/>
              <a:buChar char="○"/>
            </a:pPr>
            <a:r>
              <a:rPr lang="en"/>
              <a:t>Logical trajectory among frames </a:t>
            </a:r>
            <a:endParaRPr/>
          </a:p>
          <a:p>
            <a:pPr marL="914400" lvl="1" indent="-330200" algn="l" rtl="0">
              <a:spcBef>
                <a:spcPts val="0"/>
              </a:spcBef>
              <a:spcAft>
                <a:spcPts val="0"/>
              </a:spcAft>
              <a:buSzPts val="1600"/>
              <a:buChar char="○"/>
            </a:pPr>
            <a:r>
              <a:rPr lang="en"/>
              <a:t>Background video</a:t>
            </a:r>
            <a:endParaRPr/>
          </a:p>
        </p:txBody>
      </p:sp>
      <p:sp>
        <p:nvSpPr>
          <p:cNvPr id="257" name="Google Shape;25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58" name="Google Shape;258;p33"/>
          <p:cNvPicPr preferRelativeResize="0"/>
          <p:nvPr/>
        </p:nvPicPr>
        <p:blipFill>
          <a:blip r:embed="rId3">
            <a:alphaModFix/>
          </a:blip>
          <a:stretch>
            <a:fillRect/>
          </a:stretch>
        </p:blipFill>
        <p:spPr>
          <a:xfrm>
            <a:off x="3363500" y="1362500"/>
            <a:ext cx="5652264" cy="3179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RVOS Works</a:t>
            </a:r>
            <a:endParaRPr/>
          </a:p>
        </p:txBody>
      </p:sp>
      <p:sp>
        <p:nvSpPr>
          <p:cNvPr id="264" name="Google Shape;264;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265" name="Google Shape;265;p34"/>
          <p:cNvPicPr preferRelativeResize="0"/>
          <p:nvPr/>
        </p:nvPicPr>
        <p:blipFill>
          <a:blip r:embed="rId3">
            <a:alphaModFix/>
          </a:blip>
          <a:stretch>
            <a:fillRect/>
          </a:stretch>
        </p:blipFill>
        <p:spPr>
          <a:xfrm>
            <a:off x="311700" y="1755700"/>
            <a:ext cx="8239873" cy="2675975"/>
          </a:xfrm>
          <a:prstGeom prst="rect">
            <a:avLst/>
          </a:prstGeom>
          <a:noFill/>
          <a:ln>
            <a:noFill/>
          </a:ln>
        </p:spPr>
      </p:pic>
      <p:sp>
        <p:nvSpPr>
          <p:cNvPr id="266" name="Google Shape;266;p34"/>
          <p:cNvSpPr txBox="1"/>
          <p:nvPr/>
        </p:nvSpPr>
        <p:spPr>
          <a:xfrm>
            <a:off x="316700" y="952500"/>
            <a:ext cx="8827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i="1">
                <a:solidFill>
                  <a:schemeClr val="accent1"/>
                </a:solidFill>
                <a:latin typeface="Spectral"/>
                <a:ea typeface="Spectral"/>
                <a:cs typeface="Spectral"/>
                <a:sym typeface="Spectral"/>
              </a:rPr>
              <a:t>RVOS: End-to-End Recurrent Network for Video Object Segmentation - Ventura et al.</a:t>
            </a:r>
            <a:endParaRPr sz="2400" b="1">
              <a:solidFill>
                <a:schemeClr val="accent1"/>
              </a:solidFill>
              <a:highlight>
                <a:schemeClr val="dk1"/>
              </a:highlight>
              <a:latin typeface="Spectral"/>
              <a:ea typeface="Spectral"/>
              <a:cs typeface="Spectral"/>
              <a:sym typeface="Spectral"/>
            </a:endParaRPr>
          </a:p>
          <a:p>
            <a:pPr marL="0" lvl="0" indent="0" algn="l" rtl="0">
              <a:spcBef>
                <a:spcPts val="0"/>
              </a:spcBef>
              <a:spcAft>
                <a:spcPts val="0"/>
              </a:spcAft>
              <a:buNone/>
            </a:pPr>
            <a:endParaRPr sz="1200">
              <a:latin typeface="Spectral"/>
              <a:ea typeface="Spectral"/>
              <a:cs typeface="Spectral"/>
              <a:sym typeface="Spectral"/>
            </a:endParaRPr>
          </a:p>
        </p:txBody>
      </p:sp>
      <p:sp>
        <p:nvSpPr>
          <p:cNvPr id="267" name="Google Shape;267;p34"/>
          <p:cNvSpPr txBox="1"/>
          <p:nvPr/>
        </p:nvSpPr>
        <p:spPr>
          <a:xfrm>
            <a:off x="-64325" y="3264925"/>
            <a:ext cx="2689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E4E8EE"/>
                </a:highlight>
                <a:latin typeface="Spectral"/>
                <a:ea typeface="Spectral"/>
                <a:cs typeface="Spectral"/>
                <a:sym typeface="Spectral"/>
              </a:rPr>
              <a:t>Encoder</a:t>
            </a:r>
            <a:endParaRPr sz="2600">
              <a:highlight>
                <a:srgbClr val="E4E8EE"/>
              </a:highlight>
              <a:latin typeface="Spectral"/>
              <a:ea typeface="Spectral"/>
              <a:cs typeface="Spectral"/>
              <a:sym typeface="Spectral"/>
            </a:endParaRPr>
          </a:p>
          <a:p>
            <a:pPr marL="0" lvl="0" indent="0" algn="ctr" rtl="0">
              <a:spcBef>
                <a:spcPts val="0"/>
              </a:spcBef>
              <a:spcAft>
                <a:spcPts val="0"/>
              </a:spcAft>
              <a:buNone/>
            </a:pPr>
            <a:r>
              <a:rPr lang="en" sz="1900" i="1">
                <a:latin typeface="Spectral"/>
                <a:ea typeface="Spectral"/>
                <a:cs typeface="Spectral"/>
                <a:sym typeface="Spectral"/>
              </a:rPr>
              <a:t>Pulls features </a:t>
            </a:r>
            <a:endParaRPr sz="1900" i="1">
              <a:latin typeface="Spectral"/>
              <a:ea typeface="Spectral"/>
              <a:cs typeface="Spectral"/>
              <a:sym typeface="Spectral"/>
            </a:endParaRPr>
          </a:p>
          <a:p>
            <a:pPr marL="0" lvl="0" indent="0" algn="ctr" rtl="0">
              <a:spcBef>
                <a:spcPts val="0"/>
              </a:spcBef>
              <a:spcAft>
                <a:spcPts val="0"/>
              </a:spcAft>
              <a:buNone/>
            </a:pPr>
            <a:r>
              <a:rPr lang="en" sz="1900" i="1">
                <a:latin typeface="Spectral"/>
                <a:ea typeface="Spectral"/>
                <a:cs typeface="Spectral"/>
                <a:sym typeface="Spectral"/>
              </a:rPr>
              <a:t>from set of input images</a:t>
            </a:r>
            <a:endParaRPr sz="600" i="1">
              <a:latin typeface="Spectral"/>
              <a:ea typeface="Spectral"/>
              <a:cs typeface="Spectral"/>
              <a:sym typeface="Spectral"/>
            </a:endParaRPr>
          </a:p>
        </p:txBody>
      </p:sp>
      <p:sp>
        <p:nvSpPr>
          <p:cNvPr id="268" name="Google Shape;268;p34"/>
          <p:cNvSpPr txBox="1"/>
          <p:nvPr/>
        </p:nvSpPr>
        <p:spPr>
          <a:xfrm>
            <a:off x="6142500" y="3264925"/>
            <a:ext cx="2689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E4E8EE"/>
                </a:highlight>
                <a:latin typeface="Spectral"/>
                <a:ea typeface="Spectral"/>
                <a:cs typeface="Spectral"/>
                <a:sym typeface="Spectral"/>
              </a:rPr>
              <a:t>Decoder</a:t>
            </a:r>
            <a:endParaRPr sz="2600">
              <a:highlight>
                <a:srgbClr val="E4E8EE"/>
              </a:highlight>
              <a:latin typeface="Spectral"/>
              <a:ea typeface="Spectral"/>
              <a:cs typeface="Spectral"/>
              <a:sym typeface="Spectral"/>
            </a:endParaRPr>
          </a:p>
          <a:p>
            <a:pPr marL="0" lvl="0" indent="0" algn="ctr" rtl="0">
              <a:spcBef>
                <a:spcPts val="0"/>
              </a:spcBef>
              <a:spcAft>
                <a:spcPts val="0"/>
              </a:spcAft>
              <a:buNone/>
            </a:pPr>
            <a:r>
              <a:rPr lang="en" sz="1900" i="1">
                <a:latin typeface="Spectral"/>
                <a:ea typeface="Spectral"/>
                <a:cs typeface="Spectral"/>
                <a:sym typeface="Spectral"/>
              </a:rPr>
              <a:t>Segments images </a:t>
            </a:r>
            <a:endParaRPr sz="1900" i="1">
              <a:latin typeface="Spectral"/>
              <a:ea typeface="Spectral"/>
              <a:cs typeface="Spectral"/>
              <a:sym typeface="Spectral"/>
            </a:endParaRPr>
          </a:p>
          <a:p>
            <a:pPr marL="0" lvl="0" indent="0" algn="ctr" rtl="0">
              <a:spcBef>
                <a:spcPts val="0"/>
              </a:spcBef>
              <a:spcAft>
                <a:spcPts val="0"/>
              </a:spcAft>
              <a:buNone/>
            </a:pPr>
            <a:r>
              <a:rPr lang="en" sz="1900" i="1">
                <a:latin typeface="Spectral"/>
                <a:ea typeface="Spectral"/>
                <a:cs typeface="Spectral"/>
                <a:sym typeface="Spectral"/>
              </a:rPr>
              <a:t>from pulled features</a:t>
            </a:r>
            <a:endParaRPr sz="600" i="1">
              <a:latin typeface="Spectral"/>
              <a:ea typeface="Spectral"/>
              <a:cs typeface="Spectral"/>
              <a:sym typeface="Spectr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a:spLocks noGrp="1"/>
          </p:cNvSpPr>
          <p:nvPr>
            <p:ph type="title"/>
          </p:nvPr>
        </p:nvSpPr>
        <p:spPr>
          <a:xfrm>
            <a:off x="311700" y="555600"/>
            <a:ext cx="5196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RVOS</a:t>
            </a:r>
            <a:r>
              <a:rPr lang="en" sz="2000" i="1"/>
              <a:t> - Information Flow</a:t>
            </a:r>
            <a:endParaRPr sz="2000" i="1"/>
          </a:p>
        </p:txBody>
      </p:sp>
      <p:sp>
        <p:nvSpPr>
          <p:cNvPr id="274" name="Google Shape;27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275" name="Google Shape;275;p35"/>
          <p:cNvPicPr preferRelativeResize="0"/>
          <p:nvPr/>
        </p:nvPicPr>
        <p:blipFill rotWithShape="1">
          <a:blip r:embed="rId3">
            <a:alphaModFix/>
          </a:blip>
          <a:srcRect b="8491"/>
          <a:stretch/>
        </p:blipFill>
        <p:spPr>
          <a:xfrm>
            <a:off x="2208875" y="1239800"/>
            <a:ext cx="4726250" cy="3685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6"/>
          <p:cNvSpPr txBox="1">
            <a:spLocks noGrp="1"/>
          </p:cNvSpPr>
          <p:nvPr>
            <p:ph type="body" idx="1"/>
          </p:nvPr>
        </p:nvSpPr>
        <p:spPr>
          <a:xfrm>
            <a:off x="311700" y="1277075"/>
            <a:ext cx="8520600" cy="3291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Spatio-temporal information</a:t>
            </a:r>
            <a:endParaRPr sz="1600">
              <a:solidFill>
                <a:srgbClr val="000000"/>
              </a:solidFill>
            </a:endParaRPr>
          </a:p>
          <a:p>
            <a:pPr marL="457200" marR="0" lvl="0" indent="-330200" algn="l" rtl="0">
              <a:lnSpc>
                <a:spcPct val="115000"/>
              </a:lnSpc>
              <a:spcBef>
                <a:spcPts val="0"/>
              </a:spcBef>
              <a:spcAft>
                <a:spcPts val="0"/>
              </a:spcAft>
              <a:buClr>
                <a:srgbClr val="000000"/>
              </a:buClr>
              <a:buSzPts val="1600"/>
              <a:buChar char="●"/>
            </a:pPr>
            <a:r>
              <a:rPr lang="en" sz="1600">
                <a:solidFill>
                  <a:srgbClr val="000000"/>
                </a:solidFill>
              </a:rPr>
              <a:t>End-to-end         Realtime</a:t>
            </a:r>
            <a:endParaRPr sz="1600">
              <a:solidFill>
                <a:srgbClr val="000000"/>
              </a:solidFill>
            </a:endParaRPr>
          </a:p>
          <a:p>
            <a:pPr marL="457200" marR="0" lvl="0" indent="-330200" algn="l" rtl="0">
              <a:lnSpc>
                <a:spcPct val="115000"/>
              </a:lnSpc>
              <a:spcBef>
                <a:spcPts val="0"/>
              </a:spcBef>
              <a:spcAft>
                <a:spcPts val="0"/>
              </a:spcAft>
              <a:buClr>
                <a:srgbClr val="000000"/>
              </a:buClr>
              <a:buSzPts val="1600"/>
              <a:buChar char="●"/>
            </a:pPr>
            <a:r>
              <a:rPr lang="en" sz="1600">
                <a:solidFill>
                  <a:srgbClr val="000000"/>
                </a:solidFill>
              </a:rPr>
              <a:t>Zero-shot segmentation</a:t>
            </a:r>
            <a:endParaRPr/>
          </a:p>
          <a:p>
            <a:pPr marL="0" lvl="0" indent="0" algn="l" rtl="0">
              <a:spcBef>
                <a:spcPts val="1600"/>
              </a:spcBef>
              <a:spcAft>
                <a:spcPts val="1600"/>
              </a:spcAft>
              <a:buNone/>
            </a:pPr>
            <a:endParaRPr/>
          </a:p>
        </p:txBody>
      </p:sp>
      <p:pic>
        <p:nvPicPr>
          <p:cNvPr id="281" name="Google Shape;281;p36"/>
          <p:cNvPicPr preferRelativeResize="0"/>
          <p:nvPr/>
        </p:nvPicPr>
        <p:blipFill>
          <a:blip r:embed="rId3">
            <a:alphaModFix/>
          </a:blip>
          <a:stretch>
            <a:fillRect/>
          </a:stretch>
        </p:blipFill>
        <p:spPr>
          <a:xfrm>
            <a:off x="4015363" y="1130688"/>
            <a:ext cx="4486275" cy="3495675"/>
          </a:xfrm>
          <a:prstGeom prst="rect">
            <a:avLst/>
          </a:prstGeom>
          <a:noFill/>
          <a:ln>
            <a:noFill/>
          </a:ln>
        </p:spPr>
      </p:pic>
      <p:grpSp>
        <p:nvGrpSpPr>
          <p:cNvPr id="282" name="Google Shape;282;p36"/>
          <p:cNvGrpSpPr/>
          <p:nvPr/>
        </p:nvGrpSpPr>
        <p:grpSpPr>
          <a:xfrm>
            <a:off x="4600468" y="1428084"/>
            <a:ext cx="3342820" cy="2731505"/>
            <a:chOff x="4524438" y="1480225"/>
            <a:chExt cx="3348513" cy="2755200"/>
          </a:xfrm>
        </p:grpSpPr>
        <p:cxnSp>
          <p:nvCxnSpPr>
            <p:cNvPr id="283" name="Google Shape;283;p36"/>
            <p:cNvCxnSpPr/>
            <p:nvPr/>
          </p:nvCxnSpPr>
          <p:spPr>
            <a:xfrm>
              <a:off x="4561225" y="1492100"/>
              <a:ext cx="24000" cy="2717400"/>
            </a:xfrm>
            <a:prstGeom prst="straightConnector1">
              <a:avLst/>
            </a:prstGeom>
            <a:noFill/>
            <a:ln w="76200" cap="flat" cmpd="sng">
              <a:solidFill>
                <a:schemeClr val="dk1"/>
              </a:solidFill>
              <a:prstDash val="dash"/>
              <a:round/>
              <a:headEnd type="none" w="med" len="med"/>
              <a:tailEnd type="none" w="med" len="med"/>
            </a:ln>
          </p:spPr>
        </p:cxnSp>
        <p:cxnSp>
          <p:nvCxnSpPr>
            <p:cNvPr id="284" name="Google Shape;284;p36"/>
            <p:cNvCxnSpPr/>
            <p:nvPr/>
          </p:nvCxnSpPr>
          <p:spPr>
            <a:xfrm flipH="1">
              <a:off x="7866650" y="1540625"/>
              <a:ext cx="6300" cy="2692500"/>
            </a:xfrm>
            <a:prstGeom prst="straightConnector1">
              <a:avLst/>
            </a:prstGeom>
            <a:noFill/>
            <a:ln w="76200" cap="flat" cmpd="sng">
              <a:solidFill>
                <a:schemeClr val="dk1"/>
              </a:solidFill>
              <a:prstDash val="dash"/>
              <a:round/>
              <a:headEnd type="none" w="med" len="med"/>
              <a:tailEnd type="none" w="med" len="med"/>
            </a:ln>
          </p:spPr>
        </p:cxnSp>
        <p:cxnSp>
          <p:nvCxnSpPr>
            <p:cNvPr id="285" name="Google Shape;285;p36"/>
            <p:cNvCxnSpPr/>
            <p:nvPr/>
          </p:nvCxnSpPr>
          <p:spPr>
            <a:xfrm>
              <a:off x="4524438" y="4223425"/>
              <a:ext cx="3294600" cy="12000"/>
            </a:xfrm>
            <a:prstGeom prst="straightConnector1">
              <a:avLst/>
            </a:prstGeom>
            <a:noFill/>
            <a:ln w="76200" cap="flat" cmpd="sng">
              <a:solidFill>
                <a:schemeClr val="dk1"/>
              </a:solidFill>
              <a:prstDash val="dash"/>
              <a:round/>
              <a:headEnd type="none" w="med" len="med"/>
              <a:tailEnd type="none" w="med" len="med"/>
            </a:ln>
          </p:spPr>
        </p:cxnSp>
        <p:cxnSp>
          <p:nvCxnSpPr>
            <p:cNvPr id="286" name="Google Shape;286;p36"/>
            <p:cNvCxnSpPr/>
            <p:nvPr/>
          </p:nvCxnSpPr>
          <p:spPr>
            <a:xfrm>
              <a:off x="4676838" y="1480225"/>
              <a:ext cx="3183900" cy="60300"/>
            </a:xfrm>
            <a:prstGeom prst="straightConnector1">
              <a:avLst/>
            </a:prstGeom>
            <a:noFill/>
            <a:ln w="76200" cap="flat" cmpd="sng">
              <a:solidFill>
                <a:schemeClr val="dk1"/>
              </a:solidFill>
              <a:prstDash val="dash"/>
              <a:round/>
              <a:headEnd type="none" w="med" len="med"/>
              <a:tailEnd type="none" w="med" len="med"/>
            </a:ln>
          </p:spPr>
        </p:cxnSp>
      </p:grpSp>
      <p:sp>
        <p:nvSpPr>
          <p:cNvPr id="287" name="Google Shape;287;p36"/>
          <p:cNvSpPr txBox="1"/>
          <p:nvPr/>
        </p:nvSpPr>
        <p:spPr>
          <a:xfrm>
            <a:off x="2850775" y="4190750"/>
            <a:ext cx="1492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chemeClr val="dk2"/>
                </a:solidFill>
                <a:latin typeface="Spectral"/>
                <a:ea typeface="Spectral"/>
                <a:cs typeface="Spectral"/>
                <a:sym typeface="Spectral"/>
              </a:rPr>
              <a:t>Input spatial  </a:t>
            </a:r>
            <a:br>
              <a:rPr lang="en" i="1">
                <a:solidFill>
                  <a:schemeClr val="dk2"/>
                </a:solidFill>
                <a:latin typeface="Spectral"/>
                <a:ea typeface="Spectral"/>
                <a:cs typeface="Spectral"/>
                <a:sym typeface="Spectral"/>
              </a:rPr>
            </a:br>
            <a:r>
              <a:rPr lang="en" i="1">
                <a:solidFill>
                  <a:schemeClr val="dk2"/>
                </a:solidFill>
                <a:latin typeface="Spectral"/>
                <a:ea typeface="Spectral"/>
                <a:cs typeface="Spectral"/>
                <a:sym typeface="Spectral"/>
              </a:rPr>
              <a:t>2D features</a:t>
            </a:r>
            <a:endParaRPr i="1">
              <a:solidFill>
                <a:schemeClr val="dk2"/>
              </a:solidFill>
              <a:latin typeface="Spectral"/>
              <a:ea typeface="Spectral"/>
              <a:cs typeface="Spectral"/>
              <a:sym typeface="Spectral"/>
            </a:endParaRPr>
          </a:p>
        </p:txBody>
      </p:sp>
      <p:sp>
        <p:nvSpPr>
          <p:cNvPr id="288" name="Google Shape;288;p36"/>
          <p:cNvSpPr txBox="1"/>
          <p:nvPr/>
        </p:nvSpPr>
        <p:spPr>
          <a:xfrm>
            <a:off x="7651800" y="833975"/>
            <a:ext cx="1492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chemeClr val="dk2"/>
                </a:solidFill>
                <a:latin typeface="Spectral"/>
                <a:ea typeface="Spectral"/>
                <a:cs typeface="Spectral"/>
                <a:sym typeface="Spectral"/>
              </a:rPr>
              <a:t>Output spatial  </a:t>
            </a:r>
            <a:br>
              <a:rPr lang="en" i="1">
                <a:solidFill>
                  <a:schemeClr val="dk2"/>
                </a:solidFill>
                <a:latin typeface="Spectral"/>
                <a:ea typeface="Spectral"/>
                <a:cs typeface="Spectral"/>
                <a:sym typeface="Spectral"/>
              </a:rPr>
            </a:br>
            <a:r>
              <a:rPr lang="en" i="1">
                <a:solidFill>
                  <a:schemeClr val="dk2"/>
                </a:solidFill>
                <a:latin typeface="Spectral"/>
                <a:ea typeface="Spectral"/>
                <a:cs typeface="Spectral"/>
                <a:sym typeface="Spectral"/>
              </a:rPr>
              <a:t>2D features</a:t>
            </a:r>
            <a:endParaRPr i="1">
              <a:solidFill>
                <a:schemeClr val="dk2"/>
              </a:solidFill>
              <a:latin typeface="Spectral"/>
              <a:ea typeface="Spectral"/>
              <a:cs typeface="Spectral"/>
              <a:sym typeface="Spectral"/>
            </a:endParaRPr>
          </a:p>
        </p:txBody>
      </p:sp>
      <p:cxnSp>
        <p:nvCxnSpPr>
          <p:cNvPr id="289" name="Google Shape;289;p36"/>
          <p:cNvCxnSpPr>
            <a:stCxn id="287" idx="0"/>
          </p:cNvCxnSpPr>
          <p:nvPr/>
        </p:nvCxnSpPr>
        <p:spPr>
          <a:xfrm rot="10800000" flipH="1">
            <a:off x="3596875" y="3809150"/>
            <a:ext cx="418500" cy="381600"/>
          </a:xfrm>
          <a:prstGeom prst="straightConnector1">
            <a:avLst/>
          </a:prstGeom>
          <a:noFill/>
          <a:ln w="9525" cap="flat" cmpd="sng">
            <a:solidFill>
              <a:srgbClr val="00FDC8"/>
            </a:solidFill>
            <a:prstDash val="solid"/>
            <a:round/>
            <a:headEnd type="none" w="med" len="med"/>
            <a:tailEnd type="triangle" w="med" len="med"/>
          </a:ln>
        </p:spPr>
      </p:cxnSp>
      <p:cxnSp>
        <p:nvCxnSpPr>
          <p:cNvPr id="290" name="Google Shape;290;p36"/>
          <p:cNvCxnSpPr/>
          <p:nvPr/>
        </p:nvCxnSpPr>
        <p:spPr>
          <a:xfrm>
            <a:off x="4148775" y="4500575"/>
            <a:ext cx="667200" cy="12300"/>
          </a:xfrm>
          <a:prstGeom prst="straightConnector1">
            <a:avLst/>
          </a:prstGeom>
          <a:noFill/>
          <a:ln w="9525" cap="flat" cmpd="sng">
            <a:solidFill>
              <a:srgbClr val="00FDC8"/>
            </a:solidFill>
            <a:prstDash val="solid"/>
            <a:round/>
            <a:headEnd type="none" w="med" len="med"/>
            <a:tailEnd type="triangle" w="med" len="med"/>
          </a:ln>
        </p:spPr>
      </p:cxnSp>
      <p:cxnSp>
        <p:nvCxnSpPr>
          <p:cNvPr id="291" name="Google Shape;291;p36"/>
          <p:cNvCxnSpPr/>
          <p:nvPr/>
        </p:nvCxnSpPr>
        <p:spPr>
          <a:xfrm flipH="1">
            <a:off x="7494900" y="1217975"/>
            <a:ext cx="385500" cy="59100"/>
          </a:xfrm>
          <a:prstGeom prst="straightConnector1">
            <a:avLst/>
          </a:prstGeom>
          <a:noFill/>
          <a:ln w="9525" cap="flat" cmpd="sng">
            <a:solidFill>
              <a:srgbClr val="00FDC8"/>
            </a:solidFill>
            <a:prstDash val="solid"/>
            <a:round/>
            <a:headEnd type="none" w="med" len="med"/>
            <a:tailEnd type="triangle" w="med" len="med"/>
          </a:ln>
        </p:spPr>
      </p:cxnSp>
      <p:cxnSp>
        <p:nvCxnSpPr>
          <p:cNvPr id="292" name="Google Shape;292;p36"/>
          <p:cNvCxnSpPr>
            <a:stCxn id="288" idx="2"/>
          </p:cNvCxnSpPr>
          <p:nvPr/>
        </p:nvCxnSpPr>
        <p:spPr>
          <a:xfrm flipH="1">
            <a:off x="8346000" y="1449575"/>
            <a:ext cx="51900" cy="2031900"/>
          </a:xfrm>
          <a:prstGeom prst="straightConnector1">
            <a:avLst/>
          </a:prstGeom>
          <a:noFill/>
          <a:ln w="9525" cap="flat" cmpd="sng">
            <a:solidFill>
              <a:srgbClr val="00FDC8"/>
            </a:solidFill>
            <a:prstDash val="solid"/>
            <a:round/>
            <a:headEnd type="none" w="med" len="med"/>
            <a:tailEnd type="triangle" w="med" len="med"/>
          </a:ln>
        </p:spPr>
      </p:cxnSp>
      <p:sp>
        <p:nvSpPr>
          <p:cNvPr id="293" name="Google Shape;293;p36"/>
          <p:cNvSpPr txBox="1"/>
          <p:nvPr/>
        </p:nvSpPr>
        <p:spPr>
          <a:xfrm>
            <a:off x="2981975" y="2232750"/>
            <a:ext cx="1492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chemeClr val="dk2"/>
                </a:solidFill>
                <a:latin typeface="Spectral"/>
                <a:ea typeface="Spectral"/>
                <a:cs typeface="Spectral"/>
                <a:sym typeface="Spectral"/>
              </a:rPr>
              <a:t>Input temporal features</a:t>
            </a:r>
            <a:endParaRPr i="1">
              <a:solidFill>
                <a:schemeClr val="dk2"/>
              </a:solidFill>
              <a:latin typeface="Spectral"/>
              <a:ea typeface="Spectral"/>
              <a:cs typeface="Spectral"/>
              <a:sym typeface="Spectral"/>
            </a:endParaRPr>
          </a:p>
        </p:txBody>
      </p:sp>
      <p:sp>
        <p:nvSpPr>
          <p:cNvPr id="294" name="Google Shape;294;p36"/>
          <p:cNvSpPr txBox="1"/>
          <p:nvPr/>
        </p:nvSpPr>
        <p:spPr>
          <a:xfrm>
            <a:off x="8181600" y="2237000"/>
            <a:ext cx="1194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chemeClr val="dk2"/>
                </a:solidFill>
                <a:latin typeface="Spectral"/>
                <a:ea typeface="Spectral"/>
                <a:cs typeface="Spectral"/>
                <a:sym typeface="Spectral"/>
              </a:rPr>
              <a:t>Output temporal features</a:t>
            </a:r>
            <a:endParaRPr i="1">
              <a:solidFill>
                <a:schemeClr val="dk2"/>
              </a:solidFill>
              <a:latin typeface="Spectral"/>
              <a:ea typeface="Spectral"/>
              <a:cs typeface="Spectral"/>
              <a:sym typeface="Spectral"/>
            </a:endParaRPr>
          </a:p>
        </p:txBody>
      </p:sp>
      <p:sp>
        <p:nvSpPr>
          <p:cNvPr id="295" name="Google Shape;29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96" name="Google Shape;296;p36"/>
          <p:cNvSpPr txBox="1"/>
          <p:nvPr/>
        </p:nvSpPr>
        <p:spPr>
          <a:xfrm>
            <a:off x="632225" y="4646225"/>
            <a:ext cx="7608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solidFill>
                  <a:schemeClr val="accent1"/>
                </a:solidFill>
                <a:latin typeface="Spectral"/>
                <a:ea typeface="Spectral"/>
                <a:cs typeface="Spectral"/>
                <a:sym typeface="Spectral"/>
              </a:rPr>
              <a:t>RVOS: End-to-End Recurrent Network for Video Object Segmentation - Ventura et al.</a:t>
            </a:r>
            <a:endParaRPr sz="2600" b="1">
              <a:solidFill>
                <a:schemeClr val="accent1"/>
              </a:solidFill>
              <a:highlight>
                <a:schemeClr val="dk1"/>
              </a:highlight>
              <a:latin typeface="Spectral"/>
              <a:ea typeface="Spectral"/>
              <a:cs typeface="Spectral"/>
              <a:sym typeface="Spectral"/>
            </a:endParaRPr>
          </a:p>
          <a:p>
            <a:pPr marL="0" lvl="0" indent="0" algn="l" rtl="0">
              <a:spcBef>
                <a:spcPts val="0"/>
              </a:spcBef>
              <a:spcAft>
                <a:spcPts val="0"/>
              </a:spcAft>
              <a:buNone/>
            </a:pPr>
            <a:endParaRPr>
              <a:latin typeface="Spectral"/>
              <a:ea typeface="Spectral"/>
              <a:cs typeface="Spectral"/>
              <a:sym typeface="Spectral"/>
            </a:endParaRPr>
          </a:p>
        </p:txBody>
      </p:sp>
      <p:sp>
        <p:nvSpPr>
          <p:cNvPr id="297" name="Google Shape;297;p36"/>
          <p:cNvSpPr txBox="1">
            <a:spLocks noGrp="1"/>
          </p:cNvSpPr>
          <p:nvPr>
            <p:ph type="title"/>
          </p:nvPr>
        </p:nvSpPr>
        <p:spPr>
          <a:xfrm>
            <a:off x="311700" y="555600"/>
            <a:ext cx="6953400" cy="7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highlight>
                  <a:schemeClr val="dk1"/>
                </a:highlight>
              </a:rPr>
              <a:t>RVOS</a:t>
            </a:r>
            <a:r>
              <a:rPr lang="en" sz="2000" i="1"/>
              <a:t> - Chosen Convolutional LSTM Architecture </a:t>
            </a:r>
            <a:endParaRPr/>
          </a:p>
          <a:p>
            <a:pPr marL="0" lvl="0" indent="0" algn="l" rtl="0">
              <a:spcBef>
                <a:spcPts val="0"/>
              </a:spcBef>
              <a:spcAft>
                <a:spcPts val="0"/>
              </a:spcAft>
              <a:buNone/>
            </a:pPr>
            <a:endParaRPr/>
          </a:p>
        </p:txBody>
      </p:sp>
      <p:sp>
        <p:nvSpPr>
          <p:cNvPr id="298" name="Google Shape;298;p36"/>
          <p:cNvSpPr/>
          <p:nvPr/>
        </p:nvSpPr>
        <p:spPr>
          <a:xfrm>
            <a:off x="2014550" y="1697825"/>
            <a:ext cx="214200" cy="182100"/>
          </a:xfrm>
          <a:prstGeom prst="rightArrow">
            <a:avLst>
              <a:gd name="adj1" fmla="val 50000"/>
              <a:gd name="adj2" fmla="val 58786"/>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37"/>
          <p:cNvPicPr preferRelativeResize="0"/>
          <p:nvPr/>
        </p:nvPicPr>
        <p:blipFill>
          <a:blip r:embed="rId3">
            <a:alphaModFix/>
          </a:blip>
          <a:stretch>
            <a:fillRect/>
          </a:stretch>
        </p:blipFill>
        <p:spPr>
          <a:xfrm rot="4">
            <a:off x="2936075" y="2576828"/>
            <a:ext cx="6376975" cy="1184343"/>
          </a:xfrm>
          <a:prstGeom prst="rect">
            <a:avLst/>
          </a:prstGeom>
          <a:noFill/>
          <a:ln>
            <a:noFill/>
          </a:ln>
        </p:spPr>
      </p:pic>
      <p:pic>
        <p:nvPicPr>
          <p:cNvPr id="304" name="Google Shape;304;p37"/>
          <p:cNvPicPr preferRelativeResize="0"/>
          <p:nvPr/>
        </p:nvPicPr>
        <p:blipFill rotWithShape="1">
          <a:blip r:embed="rId4">
            <a:alphaModFix/>
          </a:blip>
          <a:srcRect b="65591"/>
          <a:stretch/>
        </p:blipFill>
        <p:spPr>
          <a:xfrm>
            <a:off x="4385413" y="1409313"/>
            <a:ext cx="4511974" cy="1184351"/>
          </a:xfrm>
          <a:prstGeom prst="rect">
            <a:avLst/>
          </a:prstGeom>
          <a:noFill/>
          <a:ln>
            <a:noFill/>
          </a:ln>
        </p:spPr>
      </p:pic>
      <p:sp>
        <p:nvSpPr>
          <p:cNvPr id="305" name="Google Shape;305;p37"/>
          <p:cNvSpPr/>
          <p:nvPr/>
        </p:nvSpPr>
        <p:spPr>
          <a:xfrm>
            <a:off x="117875" y="1494425"/>
            <a:ext cx="4596900" cy="3289800"/>
          </a:xfrm>
          <a:prstGeom prst="rightArrowCallout">
            <a:avLst>
              <a:gd name="adj1" fmla="val 25000"/>
              <a:gd name="adj2" fmla="val 25000"/>
              <a:gd name="adj3" fmla="val 25000"/>
              <a:gd name="adj4" fmla="val 64977"/>
            </a:avLst>
          </a:prstGeom>
          <a:noFill/>
          <a:ln w="7620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D9D9D9"/>
              </a:solidFill>
            </a:endParaRPr>
          </a:p>
        </p:txBody>
      </p:sp>
      <p:sp>
        <p:nvSpPr>
          <p:cNvPr id="306" name="Google Shape;306;p37"/>
          <p:cNvSpPr txBox="1">
            <a:spLocks noGrp="1"/>
          </p:cNvSpPr>
          <p:nvPr>
            <p:ph type="title"/>
          </p:nvPr>
        </p:nvSpPr>
        <p:spPr>
          <a:xfrm>
            <a:off x="311700" y="555600"/>
            <a:ext cx="8646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Trajectory Prediction, Training &amp; Evaluation</a:t>
            </a:r>
            <a:endParaRPr/>
          </a:p>
        </p:txBody>
      </p:sp>
      <p:pic>
        <p:nvPicPr>
          <p:cNvPr id="307" name="Google Shape;307;p37"/>
          <p:cNvPicPr preferRelativeResize="0"/>
          <p:nvPr/>
        </p:nvPicPr>
        <p:blipFill rotWithShape="1">
          <a:blip r:embed="rId5">
            <a:alphaModFix/>
          </a:blip>
          <a:srcRect l="16073" r="10564" b="75956"/>
          <a:stretch/>
        </p:blipFill>
        <p:spPr>
          <a:xfrm>
            <a:off x="387075" y="1645550"/>
            <a:ext cx="2549000" cy="711875"/>
          </a:xfrm>
          <a:prstGeom prst="rect">
            <a:avLst/>
          </a:prstGeom>
          <a:noFill/>
          <a:ln>
            <a:noFill/>
          </a:ln>
        </p:spPr>
      </p:pic>
      <p:sp>
        <p:nvSpPr>
          <p:cNvPr id="308" name="Google Shape;308;p37"/>
          <p:cNvSpPr txBox="1"/>
          <p:nvPr/>
        </p:nvSpPr>
        <p:spPr>
          <a:xfrm>
            <a:off x="240475" y="3493525"/>
            <a:ext cx="2689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E4E8EE"/>
                </a:highlight>
                <a:latin typeface="Spectral"/>
                <a:ea typeface="Spectral"/>
                <a:cs typeface="Spectral"/>
                <a:sym typeface="Spectral"/>
              </a:rPr>
              <a:t>RVOS</a:t>
            </a:r>
            <a:endParaRPr sz="2600">
              <a:highlight>
                <a:srgbClr val="E4E8EE"/>
              </a:highlight>
              <a:latin typeface="Spectral"/>
              <a:ea typeface="Spectral"/>
              <a:cs typeface="Spectral"/>
              <a:sym typeface="Spectral"/>
            </a:endParaRPr>
          </a:p>
          <a:p>
            <a:pPr marL="0" lvl="0" indent="0" algn="ctr" rtl="0">
              <a:spcBef>
                <a:spcPts val="0"/>
              </a:spcBef>
              <a:spcAft>
                <a:spcPts val="0"/>
              </a:spcAft>
              <a:buNone/>
            </a:pPr>
            <a:r>
              <a:rPr lang="en" sz="1900" i="1">
                <a:latin typeface="Spectral"/>
                <a:ea typeface="Spectral"/>
                <a:cs typeface="Spectral"/>
                <a:sym typeface="Spectral"/>
              </a:rPr>
              <a:t>tracking by </a:t>
            </a:r>
            <a:endParaRPr sz="1900" i="1">
              <a:latin typeface="Spectral"/>
              <a:ea typeface="Spectral"/>
              <a:cs typeface="Spectral"/>
              <a:sym typeface="Spectral"/>
            </a:endParaRPr>
          </a:p>
          <a:p>
            <a:pPr marL="0" lvl="0" indent="0" algn="ctr" rtl="0">
              <a:spcBef>
                <a:spcPts val="0"/>
              </a:spcBef>
              <a:spcAft>
                <a:spcPts val="0"/>
              </a:spcAft>
              <a:buNone/>
            </a:pPr>
            <a:r>
              <a:rPr lang="en" sz="1900" i="1">
                <a:latin typeface="Spectral"/>
                <a:ea typeface="Spectral"/>
                <a:cs typeface="Spectral"/>
                <a:sym typeface="Spectral"/>
              </a:rPr>
              <a:t>segmentation</a:t>
            </a:r>
            <a:endParaRPr sz="600" i="1">
              <a:latin typeface="Spectral"/>
              <a:ea typeface="Spectral"/>
              <a:cs typeface="Spectral"/>
              <a:sym typeface="Spectral"/>
            </a:endParaRPr>
          </a:p>
        </p:txBody>
      </p:sp>
      <p:sp>
        <p:nvSpPr>
          <p:cNvPr id="309" name="Google Shape;309;p37"/>
          <p:cNvSpPr txBox="1"/>
          <p:nvPr/>
        </p:nvSpPr>
        <p:spPr>
          <a:xfrm>
            <a:off x="5432775" y="3493525"/>
            <a:ext cx="2689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E4E8EE"/>
                </a:highlight>
                <a:latin typeface="Spectral"/>
                <a:ea typeface="Spectral"/>
                <a:cs typeface="Spectral"/>
                <a:sym typeface="Spectral"/>
              </a:rPr>
              <a:t>Ours</a:t>
            </a:r>
            <a:endParaRPr sz="2600">
              <a:highlight>
                <a:srgbClr val="E4E8EE"/>
              </a:highlight>
              <a:latin typeface="Spectral"/>
              <a:ea typeface="Spectral"/>
              <a:cs typeface="Spectral"/>
              <a:sym typeface="Spectral"/>
            </a:endParaRPr>
          </a:p>
          <a:p>
            <a:pPr marL="0" lvl="0" indent="0" algn="ctr" rtl="0">
              <a:spcBef>
                <a:spcPts val="0"/>
              </a:spcBef>
              <a:spcAft>
                <a:spcPts val="0"/>
              </a:spcAft>
              <a:buNone/>
            </a:pPr>
            <a:r>
              <a:rPr lang="en" sz="1900" i="1">
                <a:latin typeface="Spectral"/>
                <a:ea typeface="Spectral"/>
                <a:cs typeface="Spectral"/>
                <a:sym typeface="Spectral"/>
              </a:rPr>
              <a:t>Prediction of object </a:t>
            </a:r>
            <a:endParaRPr sz="1900" i="1">
              <a:latin typeface="Spectral"/>
              <a:ea typeface="Spectral"/>
              <a:cs typeface="Spectral"/>
              <a:sym typeface="Spectral"/>
            </a:endParaRPr>
          </a:p>
          <a:p>
            <a:pPr marL="0" lvl="0" indent="0" algn="ctr" rtl="0">
              <a:spcBef>
                <a:spcPts val="0"/>
              </a:spcBef>
              <a:spcAft>
                <a:spcPts val="0"/>
              </a:spcAft>
              <a:buNone/>
            </a:pPr>
            <a:r>
              <a:rPr lang="en" sz="1900" b="1">
                <a:latin typeface="Spectral"/>
                <a:ea typeface="Spectral"/>
                <a:cs typeface="Spectral"/>
                <a:sym typeface="Spectral"/>
              </a:rPr>
              <a:t>k </a:t>
            </a:r>
            <a:r>
              <a:rPr lang="en" sz="1900" i="1">
                <a:latin typeface="Spectral"/>
                <a:ea typeface="Spectral"/>
                <a:cs typeface="Spectral"/>
                <a:sym typeface="Spectral"/>
              </a:rPr>
              <a:t>frames ahead</a:t>
            </a:r>
            <a:endParaRPr sz="2600">
              <a:highlight>
                <a:srgbClr val="E4E8EE"/>
              </a:highlight>
              <a:latin typeface="Spectral"/>
              <a:ea typeface="Spectral"/>
              <a:cs typeface="Spectral"/>
              <a:sym typeface="Spectral"/>
            </a:endParaRPr>
          </a:p>
        </p:txBody>
      </p:sp>
      <p:sp>
        <p:nvSpPr>
          <p:cNvPr id="310" name="Google Shape;31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311" name="Google Shape;311;p37"/>
          <p:cNvGrpSpPr/>
          <p:nvPr/>
        </p:nvGrpSpPr>
        <p:grpSpPr>
          <a:xfrm>
            <a:off x="2089528" y="2404724"/>
            <a:ext cx="964264" cy="1083636"/>
            <a:chOff x="1971666" y="2441248"/>
            <a:chExt cx="1007169" cy="1083636"/>
          </a:xfrm>
        </p:grpSpPr>
        <p:grpSp>
          <p:nvGrpSpPr>
            <p:cNvPr id="312" name="Google Shape;312;p37"/>
            <p:cNvGrpSpPr/>
            <p:nvPr/>
          </p:nvGrpSpPr>
          <p:grpSpPr>
            <a:xfrm>
              <a:off x="1971678" y="2441248"/>
              <a:ext cx="1007157" cy="1083636"/>
              <a:chOff x="108932" y="2357425"/>
              <a:chExt cx="1306469" cy="1243700"/>
            </a:xfrm>
          </p:grpSpPr>
          <p:pic>
            <p:nvPicPr>
              <p:cNvPr id="313" name="Google Shape;313;p37"/>
              <p:cNvPicPr preferRelativeResize="0"/>
              <p:nvPr/>
            </p:nvPicPr>
            <p:blipFill rotWithShape="1">
              <a:blip r:embed="rId3">
                <a:alphaModFix/>
              </a:blip>
              <a:srcRect l="74000" r="10051"/>
              <a:stretch/>
            </p:blipFill>
            <p:spPr>
              <a:xfrm rot="3">
                <a:off x="311700" y="2357425"/>
                <a:ext cx="1103700" cy="1243699"/>
              </a:xfrm>
              <a:prstGeom prst="rect">
                <a:avLst/>
              </a:prstGeom>
              <a:noFill/>
              <a:ln>
                <a:noFill/>
              </a:ln>
            </p:spPr>
          </p:pic>
          <p:sp>
            <p:nvSpPr>
              <p:cNvPr id="314" name="Google Shape;314;p37"/>
              <p:cNvSpPr/>
              <p:nvPr/>
            </p:nvSpPr>
            <p:spPr>
              <a:xfrm rot="-2050640">
                <a:off x="161624" y="2566948"/>
                <a:ext cx="518552" cy="79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rot="-5403977">
                <a:off x="21329" y="2890680"/>
                <a:ext cx="518700" cy="7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p:nvPr/>
            </p:nvSpPr>
            <p:spPr>
              <a:xfrm rot="-8367373">
                <a:off x="161512" y="3221618"/>
                <a:ext cx="518746" cy="1561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7"/>
              <p:cNvSpPr/>
              <p:nvPr/>
            </p:nvSpPr>
            <p:spPr>
              <a:xfrm rot="-3619253">
                <a:off x="21362" y="2771882"/>
                <a:ext cx="518639" cy="99836"/>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37"/>
            <p:cNvSpPr/>
            <p:nvPr/>
          </p:nvSpPr>
          <p:spPr>
            <a:xfrm rot="-7473528">
              <a:off x="1928834" y="3074493"/>
              <a:ext cx="422564" cy="12965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7"/>
          <p:cNvGrpSpPr/>
          <p:nvPr/>
        </p:nvGrpSpPr>
        <p:grpSpPr>
          <a:xfrm>
            <a:off x="1123447" y="2458325"/>
            <a:ext cx="1076261" cy="976356"/>
            <a:chOff x="1971666" y="2441248"/>
            <a:chExt cx="1007169" cy="1083636"/>
          </a:xfrm>
        </p:grpSpPr>
        <p:grpSp>
          <p:nvGrpSpPr>
            <p:cNvPr id="320" name="Google Shape;320;p37"/>
            <p:cNvGrpSpPr/>
            <p:nvPr/>
          </p:nvGrpSpPr>
          <p:grpSpPr>
            <a:xfrm>
              <a:off x="1971678" y="2441248"/>
              <a:ext cx="1007157" cy="1083636"/>
              <a:chOff x="108932" y="2357425"/>
              <a:chExt cx="1306469" cy="1243700"/>
            </a:xfrm>
          </p:grpSpPr>
          <p:pic>
            <p:nvPicPr>
              <p:cNvPr id="321" name="Google Shape;321;p37"/>
              <p:cNvPicPr preferRelativeResize="0"/>
              <p:nvPr/>
            </p:nvPicPr>
            <p:blipFill rotWithShape="1">
              <a:blip r:embed="rId3">
                <a:alphaModFix/>
              </a:blip>
              <a:srcRect l="74000" r="10051"/>
              <a:stretch/>
            </p:blipFill>
            <p:spPr>
              <a:xfrm rot="3">
                <a:off x="311700" y="2357425"/>
                <a:ext cx="1103700" cy="1243699"/>
              </a:xfrm>
              <a:prstGeom prst="rect">
                <a:avLst/>
              </a:prstGeom>
              <a:noFill/>
              <a:ln>
                <a:noFill/>
              </a:ln>
            </p:spPr>
          </p:pic>
          <p:sp>
            <p:nvSpPr>
              <p:cNvPr id="322" name="Google Shape;322;p37"/>
              <p:cNvSpPr/>
              <p:nvPr/>
            </p:nvSpPr>
            <p:spPr>
              <a:xfrm rot="-2050640">
                <a:off x="161624" y="2566948"/>
                <a:ext cx="518552" cy="79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p:nvPr/>
            </p:nvSpPr>
            <p:spPr>
              <a:xfrm rot="-5403977">
                <a:off x="21329" y="2890680"/>
                <a:ext cx="518700" cy="7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7"/>
              <p:cNvSpPr/>
              <p:nvPr/>
            </p:nvSpPr>
            <p:spPr>
              <a:xfrm rot="-8367373">
                <a:off x="161512" y="3221618"/>
                <a:ext cx="518746" cy="1561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rot="-3619253">
                <a:off x="21362" y="2771882"/>
                <a:ext cx="518639" cy="99836"/>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7"/>
            <p:cNvSpPr/>
            <p:nvPr/>
          </p:nvSpPr>
          <p:spPr>
            <a:xfrm rot="-7473528">
              <a:off x="1928834" y="3074493"/>
              <a:ext cx="422564" cy="12965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37"/>
          <p:cNvGrpSpPr/>
          <p:nvPr/>
        </p:nvGrpSpPr>
        <p:grpSpPr>
          <a:xfrm>
            <a:off x="171386" y="2517226"/>
            <a:ext cx="1076248" cy="858565"/>
            <a:chOff x="1971677" y="2441248"/>
            <a:chExt cx="1007157" cy="1083636"/>
          </a:xfrm>
        </p:grpSpPr>
        <p:grpSp>
          <p:nvGrpSpPr>
            <p:cNvPr id="328" name="Google Shape;328;p37"/>
            <p:cNvGrpSpPr/>
            <p:nvPr/>
          </p:nvGrpSpPr>
          <p:grpSpPr>
            <a:xfrm>
              <a:off x="1971678" y="2441248"/>
              <a:ext cx="1007157" cy="1083636"/>
              <a:chOff x="108932" y="2357425"/>
              <a:chExt cx="1306469" cy="1243700"/>
            </a:xfrm>
          </p:grpSpPr>
          <p:pic>
            <p:nvPicPr>
              <p:cNvPr id="329" name="Google Shape;329;p37"/>
              <p:cNvPicPr preferRelativeResize="0"/>
              <p:nvPr/>
            </p:nvPicPr>
            <p:blipFill rotWithShape="1">
              <a:blip r:embed="rId3">
                <a:alphaModFix/>
              </a:blip>
              <a:srcRect l="74000" r="10051"/>
              <a:stretch/>
            </p:blipFill>
            <p:spPr>
              <a:xfrm rot="3">
                <a:off x="311700" y="2357425"/>
                <a:ext cx="1103700" cy="1243699"/>
              </a:xfrm>
              <a:prstGeom prst="rect">
                <a:avLst/>
              </a:prstGeom>
              <a:noFill/>
              <a:ln>
                <a:noFill/>
              </a:ln>
            </p:spPr>
          </p:pic>
          <p:sp>
            <p:nvSpPr>
              <p:cNvPr id="330" name="Google Shape;330;p37"/>
              <p:cNvSpPr/>
              <p:nvPr/>
            </p:nvSpPr>
            <p:spPr>
              <a:xfrm rot="-2050640">
                <a:off x="161624" y="2566948"/>
                <a:ext cx="518552" cy="79713"/>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5403977">
                <a:off x="21329" y="2890680"/>
                <a:ext cx="518700" cy="79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8367373">
                <a:off x="161512" y="3221618"/>
                <a:ext cx="518746" cy="1561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rot="-3619253">
                <a:off x="21362" y="2771882"/>
                <a:ext cx="518639" cy="99836"/>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7"/>
            <p:cNvSpPr/>
            <p:nvPr/>
          </p:nvSpPr>
          <p:spPr>
            <a:xfrm rot="-7473528">
              <a:off x="1928846" y="3101535"/>
              <a:ext cx="422564" cy="12965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8"/>
          <p:cNvSpPr txBox="1">
            <a:spLocks noGrp="1"/>
          </p:cNvSpPr>
          <p:nvPr>
            <p:ph type="title"/>
          </p:nvPr>
        </p:nvSpPr>
        <p:spPr>
          <a:xfrm>
            <a:off x="514800" y="526350"/>
            <a:ext cx="8114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600"/>
              <a:t>Novelty</a:t>
            </a:r>
            <a:endParaRPr sz="5600"/>
          </a:p>
          <a:p>
            <a:pPr marL="0" lvl="0" indent="0" algn="l" rtl="0">
              <a:spcBef>
                <a:spcPts val="0"/>
              </a:spcBef>
              <a:spcAft>
                <a:spcPts val="0"/>
              </a:spcAft>
              <a:buNone/>
            </a:pPr>
            <a:endParaRPr sz="3300"/>
          </a:p>
          <a:p>
            <a:pPr marL="457200" lvl="0" indent="-412750" algn="l" rtl="0">
              <a:spcBef>
                <a:spcPts val="0"/>
              </a:spcBef>
              <a:spcAft>
                <a:spcPts val="0"/>
              </a:spcAft>
              <a:buSzPts val="2900"/>
              <a:buAutoNum type="arabicPeriod"/>
            </a:pPr>
            <a:r>
              <a:rPr lang="en" sz="2900"/>
              <a:t>Created synthetic video dataset.</a:t>
            </a:r>
            <a:endParaRPr sz="2900"/>
          </a:p>
          <a:p>
            <a:pPr marL="457200" lvl="0" indent="0" algn="l" rtl="0">
              <a:spcBef>
                <a:spcPts val="0"/>
              </a:spcBef>
              <a:spcAft>
                <a:spcPts val="0"/>
              </a:spcAft>
              <a:buNone/>
            </a:pPr>
            <a:endParaRPr sz="2900"/>
          </a:p>
          <a:p>
            <a:pPr marL="457200" lvl="0" indent="-412750" algn="l" rtl="0">
              <a:spcBef>
                <a:spcPts val="0"/>
              </a:spcBef>
              <a:spcAft>
                <a:spcPts val="0"/>
              </a:spcAft>
              <a:buSzPts val="2900"/>
              <a:buAutoNum type="arabicPeriod"/>
            </a:pPr>
            <a:r>
              <a:rPr lang="en" sz="2900"/>
              <a:t>Applied end-to-end neural network with spatio-temporal recurrence to FMO dataset. </a:t>
            </a:r>
            <a:endParaRPr sz="2900"/>
          </a:p>
          <a:p>
            <a:pPr marL="457200" lvl="0" indent="0" algn="l" rtl="0">
              <a:spcBef>
                <a:spcPts val="0"/>
              </a:spcBef>
              <a:spcAft>
                <a:spcPts val="0"/>
              </a:spcAft>
              <a:buNone/>
            </a:pPr>
            <a:endParaRPr sz="2900"/>
          </a:p>
          <a:p>
            <a:pPr marL="457200" lvl="0" indent="-412750" algn="l" rtl="0">
              <a:spcBef>
                <a:spcPts val="0"/>
              </a:spcBef>
              <a:spcAft>
                <a:spcPts val="0"/>
              </a:spcAft>
              <a:buSzPts val="2900"/>
              <a:buAutoNum type="arabicPeriod"/>
            </a:pPr>
            <a:r>
              <a:rPr lang="en" sz="2900"/>
              <a:t>Originated trajectory prediction method concept for FMOs.</a:t>
            </a:r>
            <a:endParaRPr sz="2900"/>
          </a:p>
          <a:p>
            <a:pPr marL="457200" lvl="0" indent="0" algn="l" rtl="0">
              <a:spcBef>
                <a:spcPts val="0"/>
              </a:spcBef>
              <a:spcAft>
                <a:spcPts val="0"/>
              </a:spcAft>
              <a:buNone/>
            </a:pPr>
            <a:endParaRPr sz="2600"/>
          </a:p>
        </p:txBody>
      </p:sp>
      <p:sp>
        <p:nvSpPr>
          <p:cNvPr id="340" name="Google Shape;34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26</a:t>
            </a:fld>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9"/>
          <p:cNvSpPr txBox="1">
            <a:spLocks noGrp="1"/>
          </p:cNvSpPr>
          <p:nvPr>
            <p:ph type="title"/>
          </p:nvPr>
        </p:nvSpPr>
        <p:spPr>
          <a:xfrm>
            <a:off x="1780650" y="802500"/>
            <a:ext cx="55827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Results</a:t>
            </a:r>
            <a:endParaRPr sz="2800"/>
          </a:p>
          <a:p>
            <a:pPr marL="457200" lvl="0" indent="-406400" algn="l" rtl="0">
              <a:spcBef>
                <a:spcPts val="0"/>
              </a:spcBef>
              <a:spcAft>
                <a:spcPts val="0"/>
              </a:spcAft>
              <a:buSzPts val="2800"/>
              <a:buAutoNum type="arabicPeriod"/>
            </a:pPr>
            <a:r>
              <a:rPr lang="en" sz="2800"/>
              <a:t>Tracking</a:t>
            </a:r>
            <a:endParaRPr sz="2800"/>
          </a:p>
          <a:p>
            <a:pPr marL="457200" lvl="0" indent="-406400" algn="l" rtl="0">
              <a:spcBef>
                <a:spcPts val="0"/>
              </a:spcBef>
              <a:spcAft>
                <a:spcPts val="0"/>
              </a:spcAft>
              <a:buSzPts val="2800"/>
              <a:buAutoNum type="arabicPeriod"/>
            </a:pPr>
            <a:r>
              <a:rPr lang="en" sz="2800"/>
              <a:t>Trajectory Prediction</a:t>
            </a:r>
            <a:endParaRPr sz="2800"/>
          </a:p>
          <a:p>
            <a:pPr marL="457200" lvl="0" indent="0" algn="l" rtl="0">
              <a:spcBef>
                <a:spcPts val="0"/>
              </a:spcBef>
              <a:spcAft>
                <a:spcPts val="0"/>
              </a:spcAft>
              <a:buNone/>
            </a:pPr>
            <a:endParaRPr sz="2600"/>
          </a:p>
        </p:txBody>
      </p:sp>
      <p:sp>
        <p:nvSpPr>
          <p:cNvPr id="346" name="Google Shape;346;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311700" y="555600"/>
            <a:ext cx="4553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Experimental Setup</a:t>
            </a:r>
            <a:endParaRPr/>
          </a:p>
        </p:txBody>
      </p:sp>
      <p:sp>
        <p:nvSpPr>
          <p:cNvPr id="352" name="Google Shape;352;p40"/>
          <p:cNvSpPr txBox="1">
            <a:spLocks noGrp="1"/>
          </p:cNvSpPr>
          <p:nvPr>
            <p:ph type="body" idx="1"/>
          </p:nvPr>
        </p:nvSpPr>
        <p:spPr>
          <a:xfrm>
            <a:off x="311700" y="1389600"/>
            <a:ext cx="4260300" cy="3179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Metrics</a:t>
            </a:r>
            <a:endParaRPr sz="1700"/>
          </a:p>
          <a:p>
            <a:pPr marL="914400" lvl="1" indent="-336550" algn="l" rtl="0">
              <a:spcBef>
                <a:spcPts val="0"/>
              </a:spcBef>
              <a:spcAft>
                <a:spcPts val="0"/>
              </a:spcAft>
              <a:buClr>
                <a:srgbClr val="666666"/>
              </a:buClr>
              <a:buSzPts val="1700"/>
              <a:buChar char="○"/>
            </a:pPr>
            <a:r>
              <a:rPr lang="en" sz="1700">
                <a:solidFill>
                  <a:srgbClr val="666666"/>
                </a:solidFill>
              </a:rPr>
              <a:t>Precision, Recall, F1 Score</a:t>
            </a:r>
            <a:endParaRPr sz="1700">
              <a:solidFill>
                <a:srgbClr val="666666"/>
              </a:solidFill>
            </a:endParaRPr>
          </a:p>
          <a:p>
            <a:pPr marL="914400" lvl="1" indent="-336550" algn="l" rtl="0">
              <a:spcBef>
                <a:spcPts val="0"/>
              </a:spcBef>
              <a:spcAft>
                <a:spcPts val="0"/>
              </a:spcAft>
              <a:buClr>
                <a:srgbClr val="666666"/>
              </a:buClr>
              <a:buSzPts val="1700"/>
              <a:buChar char="○"/>
            </a:pPr>
            <a:r>
              <a:rPr lang="en" sz="1700">
                <a:solidFill>
                  <a:srgbClr val="666666"/>
                </a:solidFill>
              </a:rPr>
              <a:t>Not pixel wise, but image-wise where TP = IoU &gt; 0.5</a:t>
            </a:r>
            <a:endParaRPr sz="1700">
              <a:solidFill>
                <a:srgbClr val="666666"/>
              </a:solidFill>
            </a:endParaRPr>
          </a:p>
        </p:txBody>
      </p:sp>
      <p:sp>
        <p:nvSpPr>
          <p:cNvPr id="353" name="Google Shape;35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354" name="Google Shape;354;p40"/>
          <p:cNvPicPr preferRelativeResize="0"/>
          <p:nvPr/>
        </p:nvPicPr>
        <p:blipFill>
          <a:blip r:embed="rId3">
            <a:alphaModFix/>
          </a:blip>
          <a:stretch>
            <a:fillRect/>
          </a:stretch>
        </p:blipFill>
        <p:spPr>
          <a:xfrm>
            <a:off x="5174250" y="736425"/>
            <a:ext cx="3178000" cy="2501449"/>
          </a:xfrm>
          <a:prstGeom prst="rect">
            <a:avLst/>
          </a:prstGeom>
          <a:noFill/>
          <a:ln>
            <a:noFill/>
          </a:ln>
        </p:spPr>
      </p:pic>
      <p:sp>
        <p:nvSpPr>
          <p:cNvPr id="355" name="Google Shape;355;p40"/>
          <p:cNvSpPr txBox="1"/>
          <p:nvPr/>
        </p:nvSpPr>
        <p:spPr>
          <a:xfrm>
            <a:off x="311700" y="2717300"/>
            <a:ext cx="8165700" cy="19509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rgbClr val="000000"/>
              </a:buClr>
              <a:buSzPts val="1700"/>
              <a:buFont typeface="Spectral"/>
              <a:buChar char="●"/>
            </a:pPr>
            <a:r>
              <a:rPr lang="en" sz="1700">
                <a:latin typeface="Spectral"/>
                <a:ea typeface="Spectral"/>
                <a:cs typeface="Spectral"/>
                <a:sym typeface="Spectral"/>
              </a:rPr>
              <a:t>Hyperparameters</a:t>
            </a:r>
            <a:endParaRPr sz="1700">
              <a:latin typeface="Spectral"/>
              <a:ea typeface="Spectral"/>
              <a:cs typeface="Spectral"/>
              <a:sym typeface="Spectral"/>
            </a:endParaRPr>
          </a:p>
          <a:p>
            <a:pPr marL="914400" lvl="1" indent="-336550" algn="l" rtl="0">
              <a:lnSpc>
                <a:spcPct val="115000"/>
              </a:lnSpc>
              <a:spcBef>
                <a:spcPts val="0"/>
              </a:spcBef>
              <a:spcAft>
                <a:spcPts val="0"/>
              </a:spcAft>
              <a:buClr>
                <a:schemeClr val="dk2"/>
              </a:buClr>
              <a:buSzPts val="1700"/>
              <a:buFont typeface="Spectral"/>
              <a:buChar char="○"/>
            </a:pPr>
            <a:r>
              <a:rPr lang="en" sz="1700">
                <a:solidFill>
                  <a:schemeClr val="dk2"/>
                </a:solidFill>
                <a:latin typeface="Spectral"/>
                <a:ea typeface="Spectral"/>
                <a:cs typeface="Spectral"/>
                <a:sym typeface="Spectral"/>
              </a:rPr>
              <a:t>Learning rate, number of epochs, kernel size</a:t>
            </a:r>
            <a:endParaRPr sz="1700">
              <a:solidFill>
                <a:schemeClr val="dk2"/>
              </a:solidFill>
              <a:latin typeface="Spectral"/>
              <a:ea typeface="Spectral"/>
              <a:cs typeface="Spectral"/>
              <a:sym typeface="Spectral"/>
            </a:endParaRPr>
          </a:p>
          <a:p>
            <a:pPr marL="914400" lvl="1" indent="-336550" algn="l" rtl="0">
              <a:lnSpc>
                <a:spcPct val="115000"/>
              </a:lnSpc>
              <a:spcBef>
                <a:spcPts val="0"/>
              </a:spcBef>
              <a:spcAft>
                <a:spcPts val="0"/>
              </a:spcAft>
              <a:buClr>
                <a:schemeClr val="dk2"/>
              </a:buClr>
              <a:buSzPts val="1700"/>
              <a:buFont typeface="Spectral"/>
              <a:buChar char="○"/>
            </a:pPr>
            <a:r>
              <a:rPr lang="en" sz="1700">
                <a:solidFill>
                  <a:schemeClr val="dk2"/>
                </a:solidFill>
                <a:latin typeface="Spectral"/>
                <a:ea typeface="Spectral"/>
                <a:cs typeface="Spectral"/>
                <a:sym typeface="Spectral"/>
              </a:rPr>
              <a:t>Best result: 0.0005 learning rate, 10 epochs, 3 kernel size</a:t>
            </a:r>
            <a:endParaRPr sz="1700">
              <a:solidFill>
                <a:schemeClr val="dk2"/>
              </a:solidFill>
              <a:latin typeface="Spectral"/>
              <a:ea typeface="Spectral"/>
              <a:cs typeface="Spectral"/>
              <a:sym typeface="Spectral"/>
            </a:endParaRPr>
          </a:p>
          <a:p>
            <a:pPr marL="457200" lvl="0" indent="-336550" algn="l" rtl="0">
              <a:lnSpc>
                <a:spcPct val="115000"/>
              </a:lnSpc>
              <a:spcBef>
                <a:spcPts val="0"/>
              </a:spcBef>
              <a:spcAft>
                <a:spcPts val="0"/>
              </a:spcAft>
              <a:buClr>
                <a:srgbClr val="000000"/>
              </a:buClr>
              <a:buSzPts val="1700"/>
              <a:buFont typeface="Spectral"/>
              <a:buChar char="●"/>
            </a:pPr>
            <a:r>
              <a:rPr lang="en" sz="1700">
                <a:latin typeface="Spectral"/>
                <a:ea typeface="Spectral"/>
                <a:cs typeface="Spectral"/>
                <a:sym typeface="Spectral"/>
              </a:rPr>
              <a:t>Additional experiments</a:t>
            </a:r>
            <a:endParaRPr sz="1700">
              <a:latin typeface="Spectral"/>
              <a:ea typeface="Spectral"/>
              <a:cs typeface="Spectral"/>
              <a:sym typeface="Spectral"/>
            </a:endParaRPr>
          </a:p>
          <a:p>
            <a:pPr marL="914400" lvl="1" indent="-336550" algn="l" rtl="0">
              <a:lnSpc>
                <a:spcPct val="115000"/>
              </a:lnSpc>
              <a:spcBef>
                <a:spcPts val="0"/>
              </a:spcBef>
              <a:spcAft>
                <a:spcPts val="0"/>
              </a:spcAft>
              <a:buClr>
                <a:schemeClr val="dk2"/>
              </a:buClr>
              <a:buSzPts val="1700"/>
              <a:buFont typeface="Spectral"/>
              <a:buChar char="○"/>
            </a:pPr>
            <a:r>
              <a:rPr lang="en" sz="1700">
                <a:solidFill>
                  <a:schemeClr val="dk2"/>
                </a:solidFill>
                <a:latin typeface="Spectral"/>
                <a:ea typeface="Spectral"/>
                <a:cs typeface="Spectral"/>
                <a:sym typeface="Spectral"/>
              </a:rPr>
              <a:t>Loss function = IoU + penalty for more than 1 connected component</a:t>
            </a:r>
            <a:endParaRPr sz="1700">
              <a:solidFill>
                <a:schemeClr val="dk2"/>
              </a:solidFill>
              <a:latin typeface="Spectral"/>
              <a:ea typeface="Spectral"/>
              <a:cs typeface="Spectral"/>
              <a:sym typeface="Spectral"/>
            </a:endParaRPr>
          </a:p>
          <a:p>
            <a:pPr marL="1371600" lvl="2" indent="-336550" algn="l" rtl="0">
              <a:lnSpc>
                <a:spcPct val="115000"/>
              </a:lnSpc>
              <a:spcBef>
                <a:spcPts val="0"/>
              </a:spcBef>
              <a:spcAft>
                <a:spcPts val="0"/>
              </a:spcAft>
              <a:buClr>
                <a:schemeClr val="dk2"/>
              </a:buClr>
              <a:buSzPts val="1700"/>
              <a:buFont typeface="Spectral"/>
              <a:buChar char="■"/>
            </a:pPr>
            <a:r>
              <a:rPr lang="en" sz="1700">
                <a:solidFill>
                  <a:schemeClr val="dk2"/>
                </a:solidFill>
                <a:latin typeface="Spectral"/>
                <a:ea typeface="Spectral"/>
                <a:cs typeface="Spectral"/>
                <a:sym typeface="Spectral"/>
              </a:rPr>
              <a:t>Worse results than IoU alone</a:t>
            </a:r>
            <a:endParaRPr sz="1700">
              <a:solidFill>
                <a:schemeClr val="dk2"/>
              </a:solidFill>
              <a:latin typeface="Spectral"/>
              <a:ea typeface="Spectral"/>
              <a:cs typeface="Spectral"/>
              <a:sym typeface="Spectr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311700" y="250800"/>
            <a:ext cx="8160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r>
              <a:rPr lang="en" sz="2000" i="1"/>
              <a:t> - FMOv2 Dataset</a:t>
            </a:r>
            <a:endParaRPr/>
          </a:p>
        </p:txBody>
      </p:sp>
      <p:sp>
        <p:nvSpPr>
          <p:cNvPr id="361" name="Google Shape;361;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graphicFrame>
        <p:nvGraphicFramePr>
          <p:cNvPr id="362" name="Google Shape;362;p41"/>
          <p:cNvGraphicFramePr/>
          <p:nvPr/>
        </p:nvGraphicFramePr>
        <p:xfrm>
          <a:off x="451588" y="1009934"/>
          <a:ext cx="3000000" cy="3000000"/>
        </p:xfrm>
        <a:graphic>
          <a:graphicData uri="http://schemas.openxmlformats.org/drawingml/2006/table">
            <a:tbl>
              <a:tblPr>
                <a:noFill/>
                <a:tableStyleId>{E8A7B0D7-4568-46BD-A5B0-97F0B3AA146F}</a:tableStyleId>
              </a:tblPr>
              <a:tblGrid>
                <a:gridCol w="1503400">
                  <a:extLst>
                    <a:ext uri="{9D8B030D-6E8A-4147-A177-3AD203B41FA5}">
                      <a16:colId xmlns:a16="http://schemas.microsoft.com/office/drawing/2014/main" val="20000"/>
                    </a:ext>
                  </a:extLst>
                </a:gridCol>
                <a:gridCol w="561425">
                  <a:extLst>
                    <a:ext uri="{9D8B030D-6E8A-4147-A177-3AD203B41FA5}">
                      <a16:colId xmlns:a16="http://schemas.microsoft.com/office/drawing/2014/main" val="20001"/>
                    </a:ext>
                  </a:extLst>
                </a:gridCol>
                <a:gridCol w="561425">
                  <a:extLst>
                    <a:ext uri="{9D8B030D-6E8A-4147-A177-3AD203B41FA5}">
                      <a16:colId xmlns:a16="http://schemas.microsoft.com/office/drawing/2014/main" val="20002"/>
                    </a:ext>
                  </a:extLst>
                </a:gridCol>
                <a:gridCol w="561425">
                  <a:extLst>
                    <a:ext uri="{9D8B030D-6E8A-4147-A177-3AD203B41FA5}">
                      <a16:colId xmlns:a16="http://schemas.microsoft.com/office/drawing/2014/main" val="20003"/>
                    </a:ext>
                  </a:extLst>
                </a:gridCol>
                <a:gridCol w="561425">
                  <a:extLst>
                    <a:ext uri="{9D8B030D-6E8A-4147-A177-3AD203B41FA5}">
                      <a16:colId xmlns:a16="http://schemas.microsoft.com/office/drawing/2014/main" val="20004"/>
                    </a:ext>
                  </a:extLst>
                </a:gridCol>
                <a:gridCol w="561425">
                  <a:extLst>
                    <a:ext uri="{9D8B030D-6E8A-4147-A177-3AD203B41FA5}">
                      <a16:colId xmlns:a16="http://schemas.microsoft.com/office/drawing/2014/main" val="20005"/>
                    </a:ext>
                  </a:extLst>
                </a:gridCol>
                <a:gridCol w="561425">
                  <a:extLst>
                    <a:ext uri="{9D8B030D-6E8A-4147-A177-3AD203B41FA5}">
                      <a16:colId xmlns:a16="http://schemas.microsoft.com/office/drawing/2014/main" val="20006"/>
                    </a:ext>
                  </a:extLst>
                </a:gridCol>
                <a:gridCol w="561425">
                  <a:extLst>
                    <a:ext uri="{9D8B030D-6E8A-4147-A177-3AD203B41FA5}">
                      <a16:colId xmlns:a16="http://schemas.microsoft.com/office/drawing/2014/main" val="20007"/>
                    </a:ext>
                  </a:extLst>
                </a:gridCol>
                <a:gridCol w="561425">
                  <a:extLst>
                    <a:ext uri="{9D8B030D-6E8A-4147-A177-3AD203B41FA5}">
                      <a16:colId xmlns:a16="http://schemas.microsoft.com/office/drawing/2014/main" val="20008"/>
                    </a:ext>
                  </a:extLst>
                </a:gridCol>
                <a:gridCol w="561425">
                  <a:extLst>
                    <a:ext uri="{9D8B030D-6E8A-4147-A177-3AD203B41FA5}">
                      <a16:colId xmlns:a16="http://schemas.microsoft.com/office/drawing/2014/main" val="20009"/>
                    </a:ext>
                  </a:extLst>
                </a:gridCol>
                <a:gridCol w="561425">
                  <a:extLst>
                    <a:ext uri="{9D8B030D-6E8A-4147-A177-3AD203B41FA5}">
                      <a16:colId xmlns:a16="http://schemas.microsoft.com/office/drawing/2014/main" val="20010"/>
                    </a:ext>
                  </a:extLst>
                </a:gridCol>
                <a:gridCol w="561425">
                  <a:extLst>
                    <a:ext uri="{9D8B030D-6E8A-4147-A177-3AD203B41FA5}">
                      <a16:colId xmlns:a16="http://schemas.microsoft.com/office/drawing/2014/main" val="20011"/>
                    </a:ext>
                  </a:extLst>
                </a:gridCol>
                <a:gridCol w="561425">
                  <a:extLst>
                    <a:ext uri="{9D8B030D-6E8A-4147-A177-3AD203B41FA5}">
                      <a16:colId xmlns:a16="http://schemas.microsoft.com/office/drawing/2014/main" val="20012"/>
                    </a:ext>
                  </a:extLst>
                </a:gridCol>
              </a:tblGrid>
              <a:tr h="399200">
                <a:tc>
                  <a:txBody>
                    <a:bodyPr/>
                    <a:lstStyle/>
                    <a:p>
                      <a:pPr marL="0" lvl="0" indent="0" algn="l" rtl="0">
                        <a:spcBef>
                          <a:spcPts val="0"/>
                        </a:spcBef>
                        <a:spcAft>
                          <a:spcPts val="0"/>
                        </a:spcAft>
                        <a:buNone/>
                      </a:pPr>
                      <a:endParaRPr/>
                    </a:p>
                  </a:txBody>
                  <a:tcPr marL="91425" marR="91425" marT="91425" marB="91425"/>
                </a:tc>
                <a:tc gridSpan="3">
                  <a:txBody>
                    <a:bodyPr/>
                    <a:lstStyle/>
                    <a:p>
                      <a:pPr marL="0" lvl="0" indent="0" algn="l" rtl="0">
                        <a:spcBef>
                          <a:spcPts val="0"/>
                        </a:spcBef>
                        <a:spcAft>
                          <a:spcPts val="0"/>
                        </a:spcAft>
                        <a:buNone/>
                      </a:pPr>
                      <a:r>
                        <a:rPr lang="en"/>
                        <a:t>Ours</a:t>
                      </a:r>
                      <a:endParaRPr/>
                    </a:p>
                  </a:txBody>
                  <a:tcPr marL="91425" marR="91425" marT="91425" marB="91425"/>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a:t>World of FMOs</a:t>
                      </a:r>
                      <a:endParaRPr/>
                    </a:p>
                  </a:txBody>
                  <a:tcPr marL="91425" marR="91425" marT="91425" marB="91425"/>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a:t>FMO seg - small</a:t>
                      </a:r>
                      <a:endParaRPr/>
                    </a:p>
                  </a:txBody>
                  <a:tcPr marL="91425" marR="91425" marT="91425" marB="91425"/>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a:t>FMO seg - large</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15375">
                <a:tc>
                  <a:txBody>
                    <a:bodyPr/>
                    <a:lstStyle/>
                    <a:p>
                      <a:pPr marL="50800" marR="50800" lvl="0" indent="0" algn="l" rtl="0">
                        <a:lnSpc>
                          <a:spcPct val="115000"/>
                        </a:lnSpc>
                        <a:spcBef>
                          <a:spcPts val="2000"/>
                        </a:spcBef>
                        <a:spcAft>
                          <a:spcPts val="2000"/>
                        </a:spcAft>
                        <a:buNone/>
                      </a:pPr>
                      <a:r>
                        <a:rPr lang="en"/>
                        <a:t>Video</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Pr</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Rc</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F1</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Pr</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Rc</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F1</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Pr</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Rc</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F1</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Pr</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Rc</a:t>
                      </a:r>
                      <a:endParaRPr/>
                    </a:p>
                  </a:txBody>
                  <a:tcPr marL="91425" marR="91425" marT="91425" marB="91425"/>
                </a:tc>
                <a:tc>
                  <a:txBody>
                    <a:bodyPr/>
                    <a:lstStyle/>
                    <a:p>
                      <a:pPr marL="50800" marR="50800" lvl="0" indent="0" algn="l" rtl="0">
                        <a:lnSpc>
                          <a:spcPct val="115000"/>
                        </a:lnSpc>
                        <a:spcBef>
                          <a:spcPts val="2000"/>
                        </a:spcBef>
                        <a:spcAft>
                          <a:spcPts val="2000"/>
                        </a:spcAft>
                        <a:buNone/>
                      </a:pPr>
                      <a:r>
                        <a:rPr lang="en"/>
                        <a:t>F1</a:t>
                      </a:r>
                      <a:endParaRPr/>
                    </a:p>
                  </a:txBody>
                  <a:tcPr marL="91425" marR="91425" marT="91425" marB="91425"/>
                </a:tc>
                <a:extLst>
                  <a:ext uri="{0D108BD9-81ED-4DB2-BD59-A6C34878D82A}">
                    <a16:rowId xmlns:a16="http://schemas.microsoft.com/office/drawing/2014/main" val="10001"/>
                  </a:ext>
                </a:extLst>
              </a:tr>
              <a:tr h="383875">
                <a:tc>
                  <a:txBody>
                    <a:bodyPr/>
                    <a:lstStyle/>
                    <a:p>
                      <a:pPr marL="0" lvl="0" indent="0" algn="l" rtl="0">
                        <a:spcBef>
                          <a:spcPts val="0"/>
                        </a:spcBef>
                        <a:spcAft>
                          <a:spcPts val="0"/>
                        </a:spcAft>
                        <a:buNone/>
                      </a:pPr>
                      <a:r>
                        <a:rPr lang="en" sz="1200"/>
                        <a:t>blue</a:t>
                      </a:r>
                      <a:endParaRPr sz="1200"/>
                    </a:p>
                  </a:txBody>
                  <a:tcPr marL="91425" marR="91425" marT="91425" marB="91425"/>
                </a:tc>
                <a:tc>
                  <a:txBody>
                    <a:bodyPr/>
                    <a:lstStyle/>
                    <a:p>
                      <a:pPr marL="0" lvl="0" indent="0" algn="ctr" rtl="0">
                        <a:spcBef>
                          <a:spcPts val="0"/>
                        </a:spcBef>
                        <a:spcAft>
                          <a:spcPts val="0"/>
                        </a:spcAft>
                        <a:buNone/>
                      </a:pPr>
                      <a:r>
                        <a:rPr lang="en" sz="1100"/>
                        <a:t>0.77</a:t>
                      </a:r>
                      <a:endParaRPr sz="1100"/>
                    </a:p>
                  </a:txBody>
                  <a:tcPr marL="91425" marR="91425" marT="91425" marB="91425"/>
                </a:tc>
                <a:tc>
                  <a:txBody>
                    <a:bodyPr/>
                    <a:lstStyle/>
                    <a:p>
                      <a:pPr marL="0" lvl="0" indent="0" algn="ctr" rtl="0">
                        <a:spcBef>
                          <a:spcPts val="0"/>
                        </a:spcBef>
                        <a:spcAft>
                          <a:spcPts val="0"/>
                        </a:spcAft>
                        <a:buNone/>
                      </a:pPr>
                      <a:r>
                        <a:rPr lang="en" sz="1100" b="1"/>
                        <a:t>0.62</a:t>
                      </a:r>
                      <a:endParaRPr sz="1100" b="1"/>
                    </a:p>
                  </a:txBody>
                  <a:tcPr marL="91425" marR="91425" marT="91425" marB="91425"/>
                </a:tc>
                <a:tc>
                  <a:txBody>
                    <a:bodyPr/>
                    <a:lstStyle/>
                    <a:p>
                      <a:pPr marL="0" lvl="0" indent="0" algn="ctr" rtl="0">
                        <a:spcBef>
                          <a:spcPts val="0"/>
                        </a:spcBef>
                        <a:spcAft>
                          <a:spcPts val="0"/>
                        </a:spcAft>
                        <a:buNone/>
                      </a:pPr>
                      <a:r>
                        <a:rPr lang="en" sz="1100"/>
                        <a:t>0.68</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0.52</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0.69</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0.40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0.27</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0.32</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0.58</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0.44</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0.50</a:t>
                      </a:r>
                      <a:endParaRPr sz="1100"/>
                    </a:p>
                  </a:txBody>
                  <a:tcPr marL="91425" marR="91425" marT="91425" marB="91425"/>
                </a:tc>
                <a:extLst>
                  <a:ext uri="{0D108BD9-81ED-4DB2-BD59-A6C34878D82A}">
                    <a16:rowId xmlns:a16="http://schemas.microsoft.com/office/drawing/2014/main" val="10002"/>
                  </a:ext>
                </a:extLst>
              </a:tr>
              <a:tr h="383875">
                <a:tc>
                  <a:txBody>
                    <a:bodyPr/>
                    <a:lstStyle/>
                    <a:p>
                      <a:pPr marL="0" lvl="0" indent="0" algn="l" rtl="0">
                        <a:spcBef>
                          <a:spcPts val="0"/>
                        </a:spcBef>
                        <a:spcAft>
                          <a:spcPts val="0"/>
                        </a:spcAft>
                        <a:buNone/>
                      </a:pPr>
                      <a:r>
                        <a:rPr lang="en" sz="1200"/>
                        <a:t>volleyball1</a:t>
                      </a:r>
                      <a:endParaRPr sz="1200"/>
                    </a:p>
                  </a:txBody>
                  <a:tcPr marL="91425" marR="91425" marT="91425" marB="91425"/>
                </a:tc>
                <a:tc>
                  <a:txBody>
                    <a:bodyPr/>
                    <a:lstStyle/>
                    <a:p>
                      <a:pPr marL="0" lvl="0" indent="0" algn="ctr" rtl="0">
                        <a:spcBef>
                          <a:spcPts val="0"/>
                        </a:spcBef>
                        <a:spcAft>
                          <a:spcPts val="0"/>
                        </a:spcAft>
                        <a:buNone/>
                      </a:pPr>
                      <a:r>
                        <a:rPr lang="en" sz="1100"/>
                        <a:t>0.39</a:t>
                      </a:r>
                      <a:endParaRPr sz="1100"/>
                    </a:p>
                  </a:txBody>
                  <a:tcPr marL="91425" marR="91425" marT="91425" marB="91425"/>
                </a:tc>
                <a:tc>
                  <a:txBody>
                    <a:bodyPr/>
                    <a:lstStyle/>
                    <a:p>
                      <a:pPr marL="0" lvl="0" indent="0" algn="ctr" rtl="0">
                        <a:spcBef>
                          <a:spcPts val="0"/>
                        </a:spcBef>
                        <a:spcAft>
                          <a:spcPts val="0"/>
                        </a:spcAft>
                        <a:buNone/>
                      </a:pPr>
                      <a:r>
                        <a:rPr lang="en" sz="1100" b="1"/>
                        <a:t>0.92</a:t>
                      </a:r>
                      <a:endParaRPr sz="1100" b="1"/>
                    </a:p>
                  </a:txBody>
                  <a:tcPr marL="91425" marR="91425" marT="91425" marB="91425"/>
                </a:tc>
                <a:tc>
                  <a:txBody>
                    <a:bodyPr/>
                    <a:lstStyle/>
                    <a:p>
                      <a:pPr marL="0" lvl="0" indent="0" algn="ctr" rtl="0">
                        <a:spcBef>
                          <a:spcPts val="0"/>
                        </a:spcBef>
                        <a:spcAft>
                          <a:spcPts val="0"/>
                        </a:spcAft>
                        <a:buNone/>
                      </a:pPr>
                      <a:r>
                        <a:rPr lang="en" sz="1100"/>
                        <a:t>0.55</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0.46</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0.63</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0.33</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0.43</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0.38</a:t>
                      </a:r>
                      <a:endParaRPr sz="1100"/>
                    </a:p>
                  </a:txBody>
                  <a:tcPr marL="91425" marR="91425" marT="91425" marB="91425"/>
                </a:tc>
                <a:extLst>
                  <a:ext uri="{0D108BD9-81ED-4DB2-BD59-A6C34878D82A}">
                    <a16:rowId xmlns:a16="http://schemas.microsoft.com/office/drawing/2014/main" val="10003"/>
                  </a:ext>
                </a:extLst>
              </a:tr>
              <a:tr h="383875">
                <a:tc>
                  <a:txBody>
                    <a:bodyPr/>
                    <a:lstStyle/>
                    <a:p>
                      <a:pPr marL="0" lvl="0" indent="0" algn="l" rtl="0">
                        <a:spcBef>
                          <a:spcPts val="0"/>
                        </a:spcBef>
                        <a:spcAft>
                          <a:spcPts val="0"/>
                        </a:spcAft>
                        <a:buNone/>
                      </a:pPr>
                      <a:r>
                        <a:rPr lang="en" sz="1200"/>
                        <a:t>squash</a:t>
                      </a:r>
                      <a:endParaRPr sz="12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0.26</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0.84</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0.40</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0.22</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0.76</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0.34</a:t>
                      </a:r>
                      <a:endParaRPr sz="1100"/>
                    </a:p>
                  </a:txBody>
                  <a:tcPr marL="91425" marR="91425" marT="91425" marB="91425"/>
                </a:tc>
                <a:extLst>
                  <a:ext uri="{0D108BD9-81ED-4DB2-BD59-A6C34878D82A}">
                    <a16:rowId xmlns:a16="http://schemas.microsoft.com/office/drawing/2014/main" val="10004"/>
                  </a:ext>
                </a:extLst>
              </a:tr>
              <a:tr h="383875">
                <a:tc>
                  <a:txBody>
                    <a:bodyPr/>
                    <a:lstStyle/>
                    <a:p>
                      <a:pPr marL="0" lvl="0" indent="0" algn="l" rtl="0">
                        <a:spcBef>
                          <a:spcPts val="0"/>
                        </a:spcBef>
                        <a:spcAft>
                          <a:spcPts val="0"/>
                        </a:spcAft>
                        <a:buNone/>
                      </a:pPr>
                      <a:r>
                        <a:rPr lang="en" sz="1200"/>
                        <a:t>ping_pong_paint</a:t>
                      </a:r>
                      <a:endParaRPr sz="1200"/>
                    </a:p>
                  </a:txBody>
                  <a:tcPr marL="91425" marR="91425" marT="91425" marB="91425"/>
                </a:tc>
                <a:tc>
                  <a:txBody>
                    <a:bodyPr/>
                    <a:lstStyle/>
                    <a:p>
                      <a:pPr marL="0" lvl="0" indent="0" algn="ctr" rtl="0">
                        <a:spcBef>
                          <a:spcPts val="0"/>
                        </a:spcBef>
                        <a:spcAft>
                          <a:spcPts val="0"/>
                        </a:spcAft>
                        <a:buNone/>
                      </a:pPr>
                      <a:r>
                        <a:rPr lang="en" sz="1100"/>
                        <a:t>0.38</a:t>
                      </a:r>
                      <a:endParaRPr sz="1100"/>
                    </a:p>
                  </a:txBody>
                  <a:tcPr marL="91425" marR="91425" marT="91425" marB="91425"/>
                </a:tc>
                <a:tc>
                  <a:txBody>
                    <a:bodyPr/>
                    <a:lstStyle/>
                    <a:p>
                      <a:pPr marL="0" lvl="0" indent="0" algn="ctr" rtl="0">
                        <a:spcBef>
                          <a:spcPts val="0"/>
                        </a:spcBef>
                        <a:spcAft>
                          <a:spcPts val="0"/>
                        </a:spcAft>
                        <a:buNone/>
                      </a:pPr>
                      <a:r>
                        <a:rPr lang="en" sz="1100"/>
                        <a:t>0.20</a:t>
                      </a:r>
                      <a:endParaRPr sz="1100"/>
                    </a:p>
                  </a:txBody>
                  <a:tcPr marL="91425" marR="91425" marT="91425" marB="91425"/>
                </a:tc>
                <a:tc>
                  <a:txBody>
                    <a:bodyPr/>
                    <a:lstStyle/>
                    <a:p>
                      <a:pPr marL="0" lvl="0" indent="0" algn="ctr" rtl="0">
                        <a:spcBef>
                          <a:spcPts val="0"/>
                        </a:spcBef>
                        <a:spcAft>
                          <a:spcPts val="0"/>
                        </a:spcAft>
                        <a:buNone/>
                      </a:pPr>
                      <a:r>
                        <a:rPr lang="en" sz="1100"/>
                        <a:t>0.26</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0.89</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0.94</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0.59</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0.67</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0.62</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extLst>
                  <a:ext uri="{0D108BD9-81ED-4DB2-BD59-A6C34878D82A}">
                    <a16:rowId xmlns:a16="http://schemas.microsoft.com/office/drawing/2014/main" val="10005"/>
                  </a:ext>
                </a:extLst>
              </a:tr>
              <a:tr h="383875">
                <a:tc>
                  <a:txBody>
                    <a:bodyPr/>
                    <a:lstStyle/>
                    <a:p>
                      <a:pPr marL="0" lvl="0" indent="0" algn="l" rtl="0">
                        <a:spcBef>
                          <a:spcPts val="0"/>
                        </a:spcBef>
                        <a:spcAft>
                          <a:spcPts val="0"/>
                        </a:spcAft>
                        <a:buNone/>
                      </a:pPr>
                      <a:r>
                        <a:rPr lang="en" sz="1200"/>
                        <a:t>softball1</a:t>
                      </a:r>
                      <a:endParaRPr sz="12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0.67</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0.15</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0.25</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0.83</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0.83</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0.83</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0.55</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0.67</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0.60</a:t>
                      </a:r>
                      <a:endParaRPr sz="1100"/>
                    </a:p>
                  </a:txBody>
                  <a:tcPr marL="91425" marR="91425" marT="91425" marB="91425"/>
                </a:tc>
                <a:extLst>
                  <a:ext uri="{0D108BD9-81ED-4DB2-BD59-A6C34878D82A}">
                    <a16:rowId xmlns:a16="http://schemas.microsoft.com/office/drawing/2014/main" val="10006"/>
                  </a:ext>
                </a:extLst>
              </a:tr>
              <a:tr h="383875">
                <a:tc>
                  <a:txBody>
                    <a:bodyPr/>
                    <a:lstStyle/>
                    <a:p>
                      <a:pPr marL="0" lvl="0" indent="0" algn="l" rtl="0">
                        <a:spcBef>
                          <a:spcPts val="0"/>
                        </a:spcBef>
                        <a:spcAft>
                          <a:spcPts val="0"/>
                        </a:spcAft>
                        <a:buNone/>
                      </a:pPr>
                      <a:r>
                        <a:rPr lang="en" sz="1200"/>
                        <a:t>ping_pong_top</a:t>
                      </a:r>
                      <a:endParaRPr sz="1200"/>
                    </a:p>
                  </a:txBody>
                  <a:tcPr marL="91425" marR="91425" marT="91425" marB="91425"/>
                </a:tc>
                <a:tc>
                  <a:txBody>
                    <a:bodyPr/>
                    <a:lstStyle/>
                    <a:p>
                      <a:pPr marL="0" lvl="0" indent="0" algn="ctr" rtl="0">
                        <a:spcBef>
                          <a:spcPts val="0"/>
                        </a:spcBef>
                        <a:spcAft>
                          <a:spcPts val="0"/>
                        </a:spcAft>
                        <a:buNone/>
                      </a:pPr>
                      <a:r>
                        <a:rPr lang="en" sz="1100"/>
                        <a:t>0.03</a:t>
                      </a:r>
                      <a:endParaRPr sz="1100"/>
                    </a:p>
                  </a:txBody>
                  <a:tcPr marL="91425" marR="91425" marT="91425" marB="91425"/>
                </a:tc>
                <a:tc>
                  <a:txBody>
                    <a:bodyPr/>
                    <a:lstStyle/>
                    <a:p>
                      <a:pPr marL="0" lvl="0" indent="0" algn="ctr" rtl="0">
                        <a:spcBef>
                          <a:spcPts val="0"/>
                        </a:spcBef>
                        <a:spcAft>
                          <a:spcPts val="0"/>
                        </a:spcAft>
                        <a:buNone/>
                      </a:pPr>
                      <a:r>
                        <a:rPr lang="en" sz="1100"/>
                        <a:t>0.03</a:t>
                      </a:r>
                      <a:endParaRPr sz="1100"/>
                    </a:p>
                  </a:txBody>
                  <a:tcPr marL="91425" marR="91425" marT="91425" marB="91425"/>
                </a:tc>
                <a:tc>
                  <a:txBody>
                    <a:bodyPr/>
                    <a:lstStyle/>
                    <a:p>
                      <a:pPr marL="0" lvl="0" indent="0" algn="ctr" rtl="0">
                        <a:spcBef>
                          <a:spcPts val="0"/>
                        </a:spcBef>
                        <a:spcAft>
                          <a:spcPts val="0"/>
                        </a:spcAft>
                        <a:buNone/>
                      </a:pPr>
                      <a:r>
                        <a:rPr lang="en" sz="1100"/>
                        <a:t>0.03</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0.93</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0.88</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0.90</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0.56</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0.99</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0.72</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extLst>
                  <a:ext uri="{0D108BD9-81ED-4DB2-BD59-A6C34878D82A}">
                    <a16:rowId xmlns:a16="http://schemas.microsoft.com/office/drawing/2014/main" val="10007"/>
                  </a:ext>
                </a:extLst>
              </a:tr>
              <a:tr h="383875">
                <a:tc>
                  <a:txBody>
                    <a:bodyPr/>
                    <a:lstStyle/>
                    <a:p>
                      <a:pPr marL="0" lvl="0" indent="0" algn="l" rtl="0">
                        <a:spcBef>
                          <a:spcPts val="0"/>
                        </a:spcBef>
                        <a:spcAft>
                          <a:spcPts val="0"/>
                        </a:spcAft>
                        <a:buNone/>
                      </a:pPr>
                      <a:r>
                        <a:rPr lang="en" sz="1200"/>
                        <a:t>hockey</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0.02</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0.09</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0.03</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0.16</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0.28</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0.24</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0.87</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0.38</a:t>
                      </a:r>
                      <a:endParaRPr sz="1100" b="1"/>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0.20</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0.92</a:t>
                      </a:r>
                      <a:endParaRPr sz="1100" b="1"/>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0.33</a:t>
                      </a:r>
                      <a:endParaRPr sz="11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83875">
                <a:tc>
                  <a:txBody>
                    <a:bodyPr/>
                    <a:lstStyle/>
                    <a:p>
                      <a:pPr marL="0" lvl="0" indent="0" algn="l" rtl="0">
                        <a:spcBef>
                          <a:spcPts val="0"/>
                        </a:spcBef>
                        <a:spcAft>
                          <a:spcPts val="0"/>
                        </a:spcAft>
                        <a:buNone/>
                      </a:pPr>
                      <a:r>
                        <a:rPr lang="en" sz="1200"/>
                        <a:t>darts_window1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0.00</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0.00</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0.00</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0.25</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0.50</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0.33</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0.33</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0.33</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0.33</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0.33</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0.33</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0.33</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187525" y="187600"/>
            <a:ext cx="8478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Importance of Tracking FMOs</a:t>
            </a:r>
            <a:endParaRPr/>
          </a:p>
        </p:txBody>
      </p:sp>
      <p:pic>
        <p:nvPicPr>
          <p:cNvPr id="74" name="Google Shape;74;p15"/>
          <p:cNvPicPr preferRelativeResize="0"/>
          <p:nvPr/>
        </p:nvPicPr>
        <p:blipFill rotWithShape="1">
          <a:blip r:embed="rId3">
            <a:alphaModFix/>
          </a:blip>
          <a:srcRect/>
          <a:stretch/>
        </p:blipFill>
        <p:spPr>
          <a:xfrm>
            <a:off x="6079825" y="1138325"/>
            <a:ext cx="2951350" cy="1981250"/>
          </a:xfrm>
          <a:prstGeom prst="rect">
            <a:avLst/>
          </a:prstGeom>
          <a:noFill/>
          <a:ln>
            <a:noFill/>
          </a:ln>
        </p:spPr>
      </p:pic>
      <p:sp>
        <p:nvSpPr>
          <p:cNvPr id="75" name="Google Shape;75;p15"/>
          <p:cNvSpPr txBox="1"/>
          <p:nvPr/>
        </p:nvSpPr>
        <p:spPr>
          <a:xfrm>
            <a:off x="5875499" y="3104325"/>
            <a:ext cx="3360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chemeClr val="dk1"/>
                </a:highlight>
                <a:latin typeface="Spectral"/>
                <a:ea typeface="Spectral"/>
                <a:cs typeface="Spectral"/>
                <a:sym typeface="Spectral"/>
              </a:rPr>
              <a:t>autonomous vehicles</a:t>
            </a:r>
            <a:endParaRPr sz="1300">
              <a:highlight>
                <a:schemeClr val="dk1"/>
              </a:highlight>
              <a:latin typeface="Spectral"/>
              <a:ea typeface="Spectral"/>
              <a:cs typeface="Spectral"/>
              <a:sym typeface="Spectral"/>
            </a:endParaRPr>
          </a:p>
        </p:txBody>
      </p:sp>
      <p:pic>
        <p:nvPicPr>
          <p:cNvPr id="76" name="Google Shape;76;p15" descr="Roboworld®, is the world's largest permanent robotics exhibition!&#10;&#10;Enjoy this video of a robot shooting some hoops!&#10;&#10;Thanks For Watching&#10;&#10;If you liked this video please be sure to leave a &quot;thumbs up&quot; and if you'd like to see more videos every week don't forget to subscribe!&#10;&#10;Follow Us!&#10;Instagram: @ThemeParkHD&#10;Twitter: @ThemeParkHD&#10;Website: https://www.ThemeParkHD.com" title="Basketball Robot Carnegie Science Museum Pittsburgh PA">
            <a:hlinkClick r:id="rId4"/>
          </p:cNvPr>
          <p:cNvPicPr preferRelativeResize="0"/>
          <p:nvPr/>
        </p:nvPicPr>
        <p:blipFill>
          <a:blip r:embed="rId5">
            <a:alphaModFix/>
          </a:blip>
          <a:stretch>
            <a:fillRect/>
          </a:stretch>
        </p:blipFill>
        <p:spPr>
          <a:xfrm>
            <a:off x="3164137" y="1999901"/>
            <a:ext cx="2815726" cy="2111774"/>
          </a:xfrm>
          <a:prstGeom prst="rect">
            <a:avLst/>
          </a:prstGeom>
          <a:noFill/>
          <a:ln>
            <a:noFill/>
          </a:ln>
        </p:spPr>
      </p:pic>
      <p:sp>
        <p:nvSpPr>
          <p:cNvPr id="77" name="Google Shape;77;p15"/>
          <p:cNvSpPr txBox="1"/>
          <p:nvPr/>
        </p:nvSpPr>
        <p:spPr>
          <a:xfrm>
            <a:off x="2892012" y="4111675"/>
            <a:ext cx="3360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00FDC8"/>
                </a:highlight>
                <a:latin typeface="Spectral"/>
                <a:ea typeface="Spectral"/>
                <a:cs typeface="Spectral"/>
                <a:sym typeface="Spectral"/>
              </a:rPr>
              <a:t>robotics</a:t>
            </a:r>
            <a:endParaRPr sz="1300">
              <a:highlight>
                <a:srgbClr val="00FDC8"/>
              </a:highlight>
              <a:latin typeface="Spectral"/>
              <a:ea typeface="Spectral"/>
              <a:cs typeface="Spectral"/>
              <a:sym typeface="Spectral"/>
            </a:endParaRPr>
          </a:p>
        </p:txBody>
      </p:sp>
      <p:pic>
        <p:nvPicPr>
          <p:cNvPr id="78" name="Google Shape;78;p15"/>
          <p:cNvPicPr preferRelativeResize="0"/>
          <p:nvPr/>
        </p:nvPicPr>
        <p:blipFill>
          <a:blip r:embed="rId6">
            <a:alphaModFix/>
          </a:blip>
          <a:stretch>
            <a:fillRect/>
          </a:stretch>
        </p:blipFill>
        <p:spPr>
          <a:xfrm>
            <a:off x="112825" y="1138325"/>
            <a:ext cx="2951350" cy="1966000"/>
          </a:xfrm>
          <a:prstGeom prst="rect">
            <a:avLst/>
          </a:prstGeom>
          <a:noFill/>
          <a:ln>
            <a:noFill/>
          </a:ln>
        </p:spPr>
      </p:pic>
      <p:sp>
        <p:nvSpPr>
          <p:cNvPr id="79" name="Google Shape;79;p15"/>
          <p:cNvSpPr txBox="1"/>
          <p:nvPr/>
        </p:nvSpPr>
        <p:spPr>
          <a:xfrm>
            <a:off x="-23676" y="3104325"/>
            <a:ext cx="3360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chemeClr val="dk1"/>
                </a:highlight>
                <a:latin typeface="Spectral"/>
                <a:ea typeface="Spectral"/>
                <a:cs typeface="Spectral"/>
                <a:sym typeface="Spectral"/>
              </a:rPr>
              <a:t>sports</a:t>
            </a:r>
            <a:endParaRPr sz="1300">
              <a:highlight>
                <a:schemeClr val="dk1"/>
              </a:highlight>
              <a:latin typeface="Spectral"/>
              <a:ea typeface="Spectral"/>
              <a:cs typeface="Spectral"/>
              <a:sym typeface="Spectral"/>
            </a:endParaRPr>
          </a:p>
        </p:txBody>
      </p:sp>
      <p:sp>
        <p:nvSpPr>
          <p:cNvPr id="80" name="Google Shape;8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2"/>
          <p:cNvSpPr txBox="1">
            <a:spLocks noGrp="1"/>
          </p:cNvSpPr>
          <p:nvPr>
            <p:ph type="title"/>
          </p:nvPr>
        </p:nvSpPr>
        <p:spPr>
          <a:xfrm>
            <a:off x="311700" y="250800"/>
            <a:ext cx="7425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r>
              <a:rPr lang="en" sz="2000" i="1"/>
              <a:t> - FMOv2 Dataset</a:t>
            </a:r>
            <a:endParaRPr/>
          </a:p>
        </p:txBody>
      </p:sp>
      <p:sp>
        <p:nvSpPr>
          <p:cNvPr id="368" name="Google Shape;36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graphicFrame>
        <p:nvGraphicFramePr>
          <p:cNvPr id="369" name="Google Shape;369;p42"/>
          <p:cNvGraphicFramePr/>
          <p:nvPr/>
        </p:nvGraphicFramePr>
        <p:xfrm>
          <a:off x="451738" y="1009934"/>
          <a:ext cx="3000000" cy="3000000"/>
        </p:xfrm>
        <a:graphic>
          <a:graphicData uri="http://schemas.openxmlformats.org/drawingml/2006/table">
            <a:tbl>
              <a:tblPr>
                <a:noFill/>
                <a:tableStyleId>{E8A7B0D7-4568-46BD-A5B0-97F0B3AA146F}</a:tableStyleId>
              </a:tblPr>
              <a:tblGrid>
                <a:gridCol w="1503400">
                  <a:extLst>
                    <a:ext uri="{9D8B030D-6E8A-4147-A177-3AD203B41FA5}">
                      <a16:colId xmlns:a16="http://schemas.microsoft.com/office/drawing/2014/main" val="20000"/>
                    </a:ext>
                  </a:extLst>
                </a:gridCol>
                <a:gridCol w="559950">
                  <a:extLst>
                    <a:ext uri="{9D8B030D-6E8A-4147-A177-3AD203B41FA5}">
                      <a16:colId xmlns:a16="http://schemas.microsoft.com/office/drawing/2014/main" val="20001"/>
                    </a:ext>
                  </a:extLst>
                </a:gridCol>
                <a:gridCol w="559950">
                  <a:extLst>
                    <a:ext uri="{9D8B030D-6E8A-4147-A177-3AD203B41FA5}">
                      <a16:colId xmlns:a16="http://schemas.microsoft.com/office/drawing/2014/main" val="20002"/>
                    </a:ext>
                  </a:extLst>
                </a:gridCol>
                <a:gridCol w="559950">
                  <a:extLst>
                    <a:ext uri="{9D8B030D-6E8A-4147-A177-3AD203B41FA5}">
                      <a16:colId xmlns:a16="http://schemas.microsoft.com/office/drawing/2014/main" val="20003"/>
                    </a:ext>
                  </a:extLst>
                </a:gridCol>
                <a:gridCol w="559950">
                  <a:extLst>
                    <a:ext uri="{9D8B030D-6E8A-4147-A177-3AD203B41FA5}">
                      <a16:colId xmlns:a16="http://schemas.microsoft.com/office/drawing/2014/main" val="20004"/>
                    </a:ext>
                  </a:extLst>
                </a:gridCol>
                <a:gridCol w="559950">
                  <a:extLst>
                    <a:ext uri="{9D8B030D-6E8A-4147-A177-3AD203B41FA5}">
                      <a16:colId xmlns:a16="http://schemas.microsoft.com/office/drawing/2014/main" val="20005"/>
                    </a:ext>
                  </a:extLst>
                </a:gridCol>
                <a:gridCol w="559950">
                  <a:extLst>
                    <a:ext uri="{9D8B030D-6E8A-4147-A177-3AD203B41FA5}">
                      <a16:colId xmlns:a16="http://schemas.microsoft.com/office/drawing/2014/main" val="20006"/>
                    </a:ext>
                  </a:extLst>
                </a:gridCol>
                <a:gridCol w="559950">
                  <a:extLst>
                    <a:ext uri="{9D8B030D-6E8A-4147-A177-3AD203B41FA5}">
                      <a16:colId xmlns:a16="http://schemas.microsoft.com/office/drawing/2014/main" val="20007"/>
                    </a:ext>
                  </a:extLst>
                </a:gridCol>
                <a:gridCol w="559950">
                  <a:extLst>
                    <a:ext uri="{9D8B030D-6E8A-4147-A177-3AD203B41FA5}">
                      <a16:colId xmlns:a16="http://schemas.microsoft.com/office/drawing/2014/main" val="20008"/>
                    </a:ext>
                  </a:extLst>
                </a:gridCol>
                <a:gridCol w="559950">
                  <a:extLst>
                    <a:ext uri="{9D8B030D-6E8A-4147-A177-3AD203B41FA5}">
                      <a16:colId xmlns:a16="http://schemas.microsoft.com/office/drawing/2014/main" val="20009"/>
                    </a:ext>
                  </a:extLst>
                </a:gridCol>
                <a:gridCol w="559950">
                  <a:extLst>
                    <a:ext uri="{9D8B030D-6E8A-4147-A177-3AD203B41FA5}">
                      <a16:colId xmlns:a16="http://schemas.microsoft.com/office/drawing/2014/main" val="20010"/>
                    </a:ext>
                  </a:extLst>
                </a:gridCol>
                <a:gridCol w="559950">
                  <a:extLst>
                    <a:ext uri="{9D8B030D-6E8A-4147-A177-3AD203B41FA5}">
                      <a16:colId xmlns:a16="http://schemas.microsoft.com/office/drawing/2014/main" val="20011"/>
                    </a:ext>
                  </a:extLst>
                </a:gridCol>
                <a:gridCol w="577675">
                  <a:extLst>
                    <a:ext uri="{9D8B030D-6E8A-4147-A177-3AD203B41FA5}">
                      <a16:colId xmlns:a16="http://schemas.microsoft.com/office/drawing/2014/main" val="20012"/>
                    </a:ext>
                  </a:extLst>
                </a:gridCol>
              </a:tblGrid>
              <a:tr h="399200">
                <a:tc>
                  <a:txBody>
                    <a:bodyPr/>
                    <a:lstStyle/>
                    <a:p>
                      <a:pPr marL="0" lvl="0" indent="0" algn="l" rtl="0">
                        <a:spcBef>
                          <a:spcPts val="0"/>
                        </a:spcBef>
                        <a:spcAft>
                          <a:spcPts val="0"/>
                        </a:spcAft>
                        <a:buNone/>
                      </a:pPr>
                      <a:endParaRPr sz="1300"/>
                    </a:p>
                  </a:txBody>
                  <a:tcPr marL="91425" marR="91425" marT="91425" marB="91425"/>
                </a:tc>
                <a:tc gridSpan="3">
                  <a:txBody>
                    <a:bodyPr/>
                    <a:lstStyle/>
                    <a:p>
                      <a:pPr marL="0" lvl="0" indent="0" algn="l" rtl="0">
                        <a:spcBef>
                          <a:spcPts val="0"/>
                        </a:spcBef>
                        <a:spcAft>
                          <a:spcPts val="0"/>
                        </a:spcAft>
                        <a:buNone/>
                      </a:pPr>
                      <a:r>
                        <a:rPr lang="en"/>
                        <a:t>Ours</a:t>
                      </a:r>
                      <a:endParaRPr/>
                    </a:p>
                  </a:txBody>
                  <a:tcPr marL="91425" marR="91425" marT="91425" marB="91425"/>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a:t>World of FMOs</a:t>
                      </a:r>
                      <a:endParaRPr/>
                    </a:p>
                  </a:txBody>
                  <a:tcPr marL="91425" marR="91425" marT="91425" marB="91425"/>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a:t>FMO seg - small</a:t>
                      </a:r>
                      <a:endParaRPr/>
                    </a:p>
                  </a:txBody>
                  <a:tcPr marL="91425" marR="91425" marT="91425" marB="91425"/>
                </a:tc>
                <a:tc hMerge="1">
                  <a:txBody>
                    <a:bodyPr/>
                    <a:lstStyle/>
                    <a:p>
                      <a:endParaRPr lang="en-US"/>
                    </a:p>
                  </a:txBody>
                  <a:tcPr/>
                </a:tc>
                <a:tc hMerge="1">
                  <a:txBody>
                    <a:bodyPr/>
                    <a:lstStyle/>
                    <a:p>
                      <a:endParaRPr lang="en-US"/>
                    </a:p>
                  </a:txBody>
                  <a:tcPr/>
                </a:tc>
                <a:tc gridSpan="3">
                  <a:txBody>
                    <a:bodyPr/>
                    <a:lstStyle/>
                    <a:p>
                      <a:pPr marL="0" lvl="0" indent="0" algn="l" rtl="0">
                        <a:spcBef>
                          <a:spcPts val="0"/>
                        </a:spcBef>
                        <a:spcAft>
                          <a:spcPts val="0"/>
                        </a:spcAft>
                        <a:buNone/>
                      </a:pPr>
                      <a:r>
                        <a:rPr lang="en"/>
                        <a:t>FMO seg - large</a:t>
                      </a:r>
                      <a:endParaRPr/>
                    </a:p>
                  </a:txBody>
                  <a:tcPr marL="91425" marR="91425" marT="91425" marB="91425"/>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25425">
                <a:tc>
                  <a:txBody>
                    <a:bodyPr/>
                    <a:lstStyle/>
                    <a:p>
                      <a:pPr marL="50800" marR="50800" lvl="0" indent="0" algn="l" rtl="0">
                        <a:lnSpc>
                          <a:spcPct val="115000"/>
                        </a:lnSpc>
                        <a:spcBef>
                          <a:spcPts val="2000"/>
                        </a:spcBef>
                        <a:spcAft>
                          <a:spcPts val="2000"/>
                        </a:spcAft>
                        <a:buNone/>
                      </a:pPr>
                      <a:r>
                        <a:rPr lang="en"/>
                        <a:t>Video</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Pr</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Rc</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F1</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Pr</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Rc</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F1</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Pr</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Rc</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F1</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Pr</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Rc</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a:t>F1</a:t>
                      </a:r>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3875">
                <a:tc>
                  <a:txBody>
                    <a:bodyPr/>
                    <a:lstStyle/>
                    <a:p>
                      <a:pPr marL="0" lvl="0" indent="0" algn="l" rtl="0">
                        <a:spcBef>
                          <a:spcPts val="0"/>
                        </a:spcBef>
                        <a:spcAft>
                          <a:spcPts val="0"/>
                        </a:spcAft>
                        <a:buNone/>
                      </a:pPr>
                      <a:r>
                        <a:rPr lang="en" sz="1200"/>
                        <a:t>tennis_serve_back</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0.00</a:t>
                      </a:r>
                      <a:endParaRPr sz="11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t>0.00</a:t>
                      </a:r>
                      <a:endParaRPr sz="11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t>0.00</a:t>
                      </a:r>
                      <a:endParaRPr sz="1100"/>
                    </a:p>
                  </a:txBody>
                  <a:tcPr marL="91425" marR="91425" marT="91425" marB="91425">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0.29</a:t>
                      </a:r>
                      <a:endParaRPr sz="1100"/>
                    </a:p>
                  </a:txBody>
                  <a:tcPr marL="91425" marR="91425" marT="91425" marB="91425">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0.06</a:t>
                      </a:r>
                      <a:endParaRPr sz="1100"/>
                    </a:p>
                  </a:txBody>
                  <a:tcPr marL="91425" marR="91425" marT="91425" marB="91425">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0.10</a:t>
                      </a:r>
                      <a:endParaRPr sz="1100"/>
                    </a:p>
                  </a:txBody>
                  <a:tcPr marL="91425" marR="91425" marT="91425" marB="91425">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b="1"/>
                        <a:t>0.35</a:t>
                      </a:r>
                      <a:endParaRPr sz="1100" b="1"/>
                    </a:p>
                  </a:txBody>
                  <a:tcPr marL="91425" marR="91425" marT="91425" marB="91425">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0.69</a:t>
                      </a:r>
                      <a:endParaRPr sz="1100"/>
                    </a:p>
                  </a:txBody>
                  <a:tcPr marL="91425" marR="91425" marT="91425" marB="91425">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b="1"/>
                        <a:t>0.47</a:t>
                      </a:r>
                      <a:endParaRPr sz="1100" b="1"/>
                    </a:p>
                  </a:txBody>
                  <a:tcPr marL="91425" marR="91425" marT="91425" marB="91425">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0.26</a:t>
                      </a:r>
                      <a:endParaRPr sz="1100"/>
                    </a:p>
                  </a:txBody>
                  <a:tcPr marL="91425" marR="91425" marT="91425" marB="91425">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b="1"/>
                        <a:t>0.70</a:t>
                      </a:r>
                      <a:endParaRPr sz="1100" b="1"/>
                    </a:p>
                  </a:txBody>
                  <a:tcPr marL="91425" marR="91425" marT="91425" marB="91425">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0.38</a:t>
                      </a:r>
                      <a:endParaRPr sz="11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3875">
                <a:tc>
                  <a:txBody>
                    <a:bodyPr/>
                    <a:lstStyle/>
                    <a:p>
                      <a:pPr marL="0" lvl="0" indent="0" algn="l" rtl="0">
                        <a:spcBef>
                          <a:spcPts val="0"/>
                        </a:spcBef>
                        <a:spcAft>
                          <a:spcPts val="0"/>
                        </a:spcAft>
                        <a:buNone/>
                      </a:pPr>
                      <a:r>
                        <a:rPr lang="en" sz="1200"/>
                        <a:t>volleyball_passing</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0.72</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sz="1100"/>
                        <a:t>0.65</a:t>
                      </a:r>
                      <a:endParaRPr sz="1100"/>
                    </a:p>
                  </a:txBody>
                  <a:tcPr marL="91425" marR="91425" marT="91425" marB="91425"/>
                </a:tc>
                <a:tc>
                  <a:txBody>
                    <a:bodyPr/>
                    <a:lstStyle/>
                    <a:p>
                      <a:pPr marL="0" lvl="0" indent="0" algn="ctr" rtl="0">
                        <a:spcBef>
                          <a:spcPts val="0"/>
                        </a:spcBef>
                        <a:spcAft>
                          <a:spcPts val="0"/>
                        </a:spcAft>
                        <a:buNone/>
                      </a:pPr>
                      <a:r>
                        <a:rPr lang="en" sz="1100"/>
                        <a:t>0.68</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0.22</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0.10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0.14</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0.20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0.16</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0.18</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0.85</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0.98</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0.91</a:t>
                      </a:r>
                      <a:endParaRPr sz="1100" b="1"/>
                    </a:p>
                  </a:txBody>
                  <a:tcPr marL="91425" marR="91425" marT="91425" marB="91425"/>
                </a:tc>
                <a:extLst>
                  <a:ext uri="{0D108BD9-81ED-4DB2-BD59-A6C34878D82A}">
                    <a16:rowId xmlns:a16="http://schemas.microsoft.com/office/drawing/2014/main" val="10003"/>
                  </a:ext>
                </a:extLst>
              </a:tr>
              <a:tr h="383875">
                <a:tc>
                  <a:txBody>
                    <a:bodyPr/>
                    <a:lstStyle/>
                    <a:p>
                      <a:pPr marL="0" lvl="0" indent="0" algn="l" rtl="0">
                        <a:spcBef>
                          <a:spcPts val="0"/>
                        </a:spcBef>
                        <a:spcAft>
                          <a:spcPts val="0"/>
                        </a:spcAft>
                        <a:buNone/>
                      </a:pPr>
                      <a:r>
                        <a:rPr lang="en" sz="1200"/>
                        <a:t>frisbee</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0.06</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sz="1100"/>
                        <a:t>0.20</a:t>
                      </a:r>
                      <a:endParaRPr sz="1100"/>
                    </a:p>
                  </a:txBody>
                  <a:tcPr marL="91425" marR="91425" marT="91425" marB="91425"/>
                </a:tc>
                <a:tc>
                  <a:txBody>
                    <a:bodyPr/>
                    <a:lstStyle/>
                    <a:p>
                      <a:pPr marL="0" lvl="0" indent="0" algn="ctr" rtl="0">
                        <a:spcBef>
                          <a:spcPts val="0"/>
                        </a:spcBef>
                        <a:spcAft>
                          <a:spcPts val="0"/>
                        </a:spcAft>
                        <a:buNone/>
                      </a:pPr>
                      <a:r>
                        <a:rPr lang="en" sz="1100"/>
                        <a:t>0.10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0.95</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0.95</a:t>
                      </a:r>
                      <a:endParaRPr sz="1100"/>
                    </a:p>
                  </a:txBody>
                  <a:tcPr marL="91425" marR="91425" marT="91425" marB="91425">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0.95</a:t>
                      </a:r>
                      <a:endParaRPr sz="11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3875">
                <a:tc>
                  <a:txBody>
                    <a:bodyPr/>
                    <a:lstStyle/>
                    <a:p>
                      <a:pPr marL="0" lvl="0" indent="0" algn="l" rtl="0">
                        <a:spcBef>
                          <a:spcPts val="0"/>
                        </a:spcBef>
                        <a:spcAft>
                          <a:spcPts val="0"/>
                        </a:spcAft>
                        <a:buNone/>
                      </a:pPr>
                      <a:r>
                        <a:rPr lang="en" sz="1200"/>
                        <a:t>tennis1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0.00</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0.33</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0.41</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0.37</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0.20</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b="1"/>
                        <a:t>0.92</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50800" marR="50800" lvl="0" indent="0" algn="l" rtl="0">
                        <a:lnSpc>
                          <a:spcPct val="115000"/>
                        </a:lnSpc>
                        <a:spcBef>
                          <a:spcPts val="2000"/>
                        </a:spcBef>
                        <a:spcAft>
                          <a:spcPts val="2000"/>
                        </a:spcAft>
                        <a:buNone/>
                      </a:pPr>
                      <a:r>
                        <a:rPr lang="en" sz="1100"/>
                        <a:t>0.33</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3875">
                <a:tc>
                  <a:txBody>
                    <a:bodyPr/>
                    <a:lstStyle/>
                    <a:p>
                      <a:pPr marL="0" lvl="0" indent="0" algn="l" rtl="0">
                        <a:spcBef>
                          <a:spcPts val="0"/>
                        </a:spcBef>
                        <a:spcAft>
                          <a:spcPts val="0"/>
                        </a:spcAft>
                        <a:buNone/>
                      </a:pPr>
                      <a:r>
                        <a:rPr lang="en" sz="1200"/>
                        <a:t>darts1</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0.00</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lnR w="9525" cap="flat" cmpd="sng">
                      <a:solidFill>
                        <a:srgbClr val="9E9E9E"/>
                      </a:solidFill>
                      <a:prstDash val="solid"/>
                      <a:round/>
                      <a:headEnd type="none" w="sm" len="sm"/>
                      <a:tailEnd type="none" w="sm" len="sm"/>
                    </a:lnR>
                  </a:tcPr>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0.27</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41.7</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0.37</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0.63</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0.47</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a:t>0.33</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50800" marR="50800" lvl="0" indent="0" algn="l" rtl="0">
                        <a:lnSpc>
                          <a:spcPct val="115000"/>
                        </a:lnSpc>
                        <a:spcBef>
                          <a:spcPts val="2000"/>
                        </a:spcBef>
                        <a:spcAft>
                          <a:spcPts val="2000"/>
                        </a:spcAft>
                        <a:buNone/>
                      </a:pPr>
                      <a:r>
                        <a:rPr lang="en" sz="1100" b="1"/>
                        <a:t>0.50</a:t>
                      </a:r>
                      <a:endParaRPr sz="11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6"/>
                  </a:ext>
                </a:extLst>
              </a:tr>
              <a:tr h="383875">
                <a:tc>
                  <a:txBody>
                    <a:bodyPr/>
                    <a:lstStyle/>
                    <a:p>
                      <a:pPr marL="0" lvl="0" indent="0" algn="l" rtl="0">
                        <a:spcBef>
                          <a:spcPts val="0"/>
                        </a:spcBef>
                        <a:spcAft>
                          <a:spcPts val="0"/>
                        </a:spcAft>
                        <a:buNone/>
                      </a:pPr>
                      <a:r>
                        <a:rPr lang="en" sz="1200"/>
                        <a:t>ping_pong_side</a:t>
                      </a:r>
                      <a:endParaRPr sz="12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0.12</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0.07</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0.09</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0.45</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0.79</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0.58</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extLst>
                  <a:ext uri="{0D108BD9-81ED-4DB2-BD59-A6C34878D82A}">
                    <a16:rowId xmlns:a16="http://schemas.microsoft.com/office/drawing/2014/main" val="10007"/>
                  </a:ext>
                </a:extLst>
              </a:tr>
              <a:tr h="383875">
                <a:tc>
                  <a:txBody>
                    <a:bodyPr/>
                    <a:lstStyle/>
                    <a:p>
                      <a:pPr marL="0" lvl="0" indent="0" algn="l" rtl="0">
                        <a:spcBef>
                          <a:spcPts val="0"/>
                        </a:spcBef>
                        <a:spcAft>
                          <a:spcPts val="0"/>
                        </a:spcAft>
                        <a:buNone/>
                      </a:pPr>
                      <a:r>
                        <a:rPr lang="en" sz="1200"/>
                        <a:t>tennis_serve_side</a:t>
                      </a:r>
                      <a:endParaRPr sz="1200"/>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0.16</a:t>
                      </a:r>
                      <a:endParaRPr sz="1100"/>
                    </a:p>
                  </a:txBody>
                  <a:tcPr marL="91425" marR="91425" marT="91425" marB="91425"/>
                </a:tc>
                <a:tc>
                  <a:txBody>
                    <a:bodyPr/>
                    <a:lstStyle/>
                    <a:p>
                      <a:pPr marL="0" lvl="0" indent="0" algn="ctr" rtl="0">
                        <a:spcBef>
                          <a:spcPts val="0"/>
                        </a:spcBef>
                        <a:spcAft>
                          <a:spcPts val="0"/>
                        </a:spcAft>
                        <a:buNone/>
                      </a:pPr>
                      <a:r>
                        <a:rPr lang="en" sz="1100"/>
                        <a:t>0.22</a:t>
                      </a:r>
                      <a:endParaRPr sz="1100"/>
                    </a:p>
                  </a:txBody>
                  <a:tcPr marL="91425" marR="91425" marT="91425" marB="91425"/>
                </a:tc>
                <a:tc>
                  <a:txBody>
                    <a:bodyPr/>
                    <a:lstStyle/>
                    <a:p>
                      <a:pPr marL="0" lvl="0" indent="0" algn="ctr" rtl="0">
                        <a:spcBef>
                          <a:spcPts val="0"/>
                        </a:spcBef>
                        <a:spcAft>
                          <a:spcPts val="0"/>
                        </a:spcAft>
                        <a:buNone/>
                      </a:pPr>
                      <a:r>
                        <a:rPr lang="en" sz="1100"/>
                        <a:t>0.19</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0.59</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0.74</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0.67</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0.77</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0.71</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0.35</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0.86</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0.50</a:t>
                      </a:r>
                      <a:endParaRPr sz="1100"/>
                    </a:p>
                  </a:txBody>
                  <a:tcPr marL="91425" marR="91425" marT="91425" marB="91425"/>
                </a:tc>
                <a:extLst>
                  <a:ext uri="{0D108BD9-81ED-4DB2-BD59-A6C34878D82A}">
                    <a16:rowId xmlns:a16="http://schemas.microsoft.com/office/drawing/2014/main" val="10008"/>
                  </a:ext>
                </a:extLst>
              </a:tr>
              <a:tr h="383875">
                <a:tc>
                  <a:txBody>
                    <a:bodyPr/>
                    <a:lstStyle/>
                    <a:p>
                      <a:pPr marL="0" lvl="0" indent="0" algn="l" rtl="0">
                        <a:spcBef>
                          <a:spcPts val="0"/>
                        </a:spcBef>
                        <a:spcAft>
                          <a:spcPts val="0"/>
                        </a:spcAft>
                        <a:buNone/>
                      </a:pPr>
                      <a:r>
                        <a:rPr lang="en" sz="1200"/>
                        <a:t>william_tell</a:t>
                      </a:r>
                      <a:endParaRPr sz="12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0" lvl="0" indent="0" algn="ctr" rtl="0">
                        <a:spcBef>
                          <a:spcPts val="0"/>
                        </a:spcBef>
                        <a:spcAft>
                          <a:spcPts val="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0.00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0.25</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a:t>0.20</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0.22</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a:t>0.18</a:t>
                      </a:r>
                      <a:endParaRPr sz="1100"/>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1.00</a:t>
                      </a:r>
                      <a:endParaRPr sz="1100" b="1"/>
                    </a:p>
                  </a:txBody>
                  <a:tcPr marL="91425" marR="91425" marT="91425" marB="91425"/>
                </a:tc>
                <a:tc>
                  <a:txBody>
                    <a:bodyPr/>
                    <a:lstStyle/>
                    <a:p>
                      <a:pPr marL="50800" marR="50800" lvl="0" indent="0" algn="l" rtl="0">
                        <a:lnSpc>
                          <a:spcPct val="115000"/>
                        </a:lnSpc>
                        <a:spcBef>
                          <a:spcPts val="2000"/>
                        </a:spcBef>
                        <a:spcAft>
                          <a:spcPts val="2000"/>
                        </a:spcAft>
                        <a:buNone/>
                      </a:pPr>
                      <a:r>
                        <a:rPr lang="en" sz="1100" b="1"/>
                        <a:t>0.32</a:t>
                      </a:r>
                      <a:endParaRPr sz="1100" b="1"/>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3"/>
          <p:cNvSpPr txBox="1">
            <a:spLocks noGrp="1"/>
          </p:cNvSpPr>
          <p:nvPr>
            <p:ph type="title"/>
          </p:nvPr>
        </p:nvSpPr>
        <p:spPr>
          <a:xfrm>
            <a:off x="311700" y="327000"/>
            <a:ext cx="47997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r>
              <a:rPr lang="en" sz="2000" i="1"/>
              <a:t> - Tracking</a:t>
            </a:r>
            <a:endParaRPr/>
          </a:p>
        </p:txBody>
      </p:sp>
      <p:sp>
        <p:nvSpPr>
          <p:cNvPr id="375" name="Google Shape;37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376" name="Google Shape;376;p43"/>
          <p:cNvPicPr preferRelativeResize="0"/>
          <p:nvPr/>
        </p:nvPicPr>
        <p:blipFill>
          <a:blip r:embed="rId3">
            <a:alphaModFix/>
          </a:blip>
          <a:stretch>
            <a:fillRect/>
          </a:stretch>
        </p:blipFill>
        <p:spPr>
          <a:xfrm>
            <a:off x="2002250" y="1173600"/>
            <a:ext cx="4905375" cy="3705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4"/>
          <p:cNvSpPr txBox="1">
            <a:spLocks noGrp="1"/>
          </p:cNvSpPr>
          <p:nvPr>
            <p:ph type="title"/>
          </p:nvPr>
        </p:nvSpPr>
        <p:spPr>
          <a:xfrm>
            <a:off x="311700" y="327000"/>
            <a:ext cx="54105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r>
              <a:rPr lang="en" sz="2000" i="1"/>
              <a:t> - Tracking</a:t>
            </a:r>
            <a:endParaRPr sz="2800" i="1"/>
          </a:p>
        </p:txBody>
      </p:sp>
      <p:sp>
        <p:nvSpPr>
          <p:cNvPr id="382" name="Google Shape;382;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383" name="Google Shape;383;p44"/>
          <p:cNvPicPr preferRelativeResize="0"/>
          <p:nvPr/>
        </p:nvPicPr>
        <p:blipFill>
          <a:blip r:embed="rId3">
            <a:alphaModFix/>
          </a:blip>
          <a:stretch>
            <a:fillRect/>
          </a:stretch>
        </p:blipFill>
        <p:spPr>
          <a:xfrm>
            <a:off x="2024825" y="1151050"/>
            <a:ext cx="4905375" cy="3705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5"/>
          <p:cNvSpPr txBox="1">
            <a:spLocks noGrp="1"/>
          </p:cNvSpPr>
          <p:nvPr>
            <p:ph type="title"/>
          </p:nvPr>
        </p:nvSpPr>
        <p:spPr>
          <a:xfrm>
            <a:off x="311700" y="327000"/>
            <a:ext cx="53355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r>
              <a:rPr lang="en" sz="2000" i="1"/>
              <a:t> - Tracking</a:t>
            </a:r>
            <a:endParaRPr/>
          </a:p>
        </p:txBody>
      </p:sp>
      <p:sp>
        <p:nvSpPr>
          <p:cNvPr id="389" name="Google Shape;38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90" name="Google Shape;390;p45"/>
          <p:cNvPicPr preferRelativeResize="0"/>
          <p:nvPr/>
        </p:nvPicPr>
        <p:blipFill>
          <a:blip r:embed="rId3">
            <a:alphaModFix/>
          </a:blip>
          <a:stretch>
            <a:fillRect/>
          </a:stretch>
        </p:blipFill>
        <p:spPr>
          <a:xfrm>
            <a:off x="2119313" y="1173600"/>
            <a:ext cx="4905375" cy="3705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94"/>
        <p:cNvGrpSpPr/>
        <p:nvPr/>
      </p:nvGrpSpPr>
      <p:grpSpPr>
        <a:xfrm>
          <a:off x="0" y="0"/>
          <a:ext cx="0" cy="0"/>
          <a:chOff x="0" y="0"/>
          <a:chExt cx="0" cy="0"/>
        </a:xfrm>
      </p:grpSpPr>
      <p:sp>
        <p:nvSpPr>
          <p:cNvPr id="395" name="Google Shape;395;p46"/>
          <p:cNvSpPr txBox="1">
            <a:spLocks noGrp="1"/>
          </p:cNvSpPr>
          <p:nvPr>
            <p:ph type="title"/>
          </p:nvPr>
        </p:nvSpPr>
        <p:spPr>
          <a:xfrm>
            <a:off x="311700" y="327000"/>
            <a:ext cx="598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r>
              <a:rPr lang="en" sz="2000" i="1"/>
              <a:t> - Trajectory Prediction</a:t>
            </a:r>
            <a:endParaRPr/>
          </a:p>
        </p:txBody>
      </p:sp>
      <p:sp>
        <p:nvSpPr>
          <p:cNvPr id="396" name="Google Shape;396;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397" name="Google Shape;397;p46"/>
          <p:cNvPicPr preferRelativeResize="0"/>
          <p:nvPr/>
        </p:nvPicPr>
        <p:blipFill>
          <a:blip r:embed="rId3">
            <a:alphaModFix/>
          </a:blip>
          <a:stretch>
            <a:fillRect/>
          </a:stretch>
        </p:blipFill>
        <p:spPr>
          <a:xfrm>
            <a:off x="1553735" y="1158525"/>
            <a:ext cx="6036525" cy="3504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403" name="Google Shape;403;p47"/>
          <p:cNvPicPr preferRelativeResize="0"/>
          <p:nvPr/>
        </p:nvPicPr>
        <p:blipFill>
          <a:blip r:embed="rId3">
            <a:alphaModFix/>
          </a:blip>
          <a:stretch>
            <a:fillRect/>
          </a:stretch>
        </p:blipFill>
        <p:spPr>
          <a:xfrm>
            <a:off x="1609300" y="1187650"/>
            <a:ext cx="6372000" cy="3699475"/>
          </a:xfrm>
          <a:prstGeom prst="rect">
            <a:avLst/>
          </a:prstGeom>
          <a:noFill/>
          <a:ln>
            <a:noFill/>
          </a:ln>
        </p:spPr>
      </p:pic>
      <p:sp>
        <p:nvSpPr>
          <p:cNvPr id="404" name="Google Shape;404;p47"/>
          <p:cNvSpPr txBox="1">
            <a:spLocks noGrp="1"/>
          </p:cNvSpPr>
          <p:nvPr>
            <p:ph type="title"/>
          </p:nvPr>
        </p:nvSpPr>
        <p:spPr>
          <a:xfrm>
            <a:off x="311700" y="327000"/>
            <a:ext cx="598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r>
              <a:rPr lang="en" sz="2000" i="1"/>
              <a:t> - Trajectory Prediction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8"/>
          <p:cNvSpPr txBox="1">
            <a:spLocks noGrp="1"/>
          </p:cNvSpPr>
          <p:nvPr>
            <p:ph type="title"/>
          </p:nvPr>
        </p:nvSpPr>
        <p:spPr>
          <a:xfrm>
            <a:off x="76200" y="145925"/>
            <a:ext cx="91440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600"/>
              <a:t>Conclusions &amp; Limitations</a:t>
            </a:r>
            <a:endParaRPr sz="6800"/>
          </a:p>
        </p:txBody>
      </p:sp>
      <p:sp>
        <p:nvSpPr>
          <p:cNvPr id="410" name="Google Shape;41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36</a:t>
            </a:fld>
            <a:endParaRPr>
              <a:solidFill>
                <a:schemeClr val="lt1"/>
              </a:solidFill>
            </a:endParaRPr>
          </a:p>
        </p:txBody>
      </p:sp>
      <p:sp>
        <p:nvSpPr>
          <p:cNvPr id="411" name="Google Shape;411;p48"/>
          <p:cNvSpPr txBox="1">
            <a:spLocks noGrp="1"/>
          </p:cNvSpPr>
          <p:nvPr>
            <p:ph type="body" idx="4294967295"/>
          </p:nvPr>
        </p:nvSpPr>
        <p:spPr>
          <a:xfrm>
            <a:off x="311700" y="1228675"/>
            <a:ext cx="8520600" cy="3496800"/>
          </a:xfrm>
          <a:prstGeom prst="rect">
            <a:avLst/>
          </a:prstGeom>
        </p:spPr>
        <p:txBody>
          <a:bodyPr spcFirstLastPara="1" wrap="square" lIns="91425" tIns="91425" rIns="91425" bIns="91425" anchor="t" anchorCtr="0">
            <a:noAutofit/>
          </a:bodyPr>
          <a:lstStyle/>
          <a:p>
            <a:pPr marL="457200" marR="0" lvl="0" indent="-412750" algn="l" rtl="0">
              <a:lnSpc>
                <a:spcPct val="100000"/>
              </a:lnSpc>
              <a:spcBef>
                <a:spcPts val="0"/>
              </a:spcBef>
              <a:spcAft>
                <a:spcPts val="0"/>
              </a:spcAft>
              <a:buClr>
                <a:schemeClr val="lt1"/>
              </a:buClr>
              <a:buSzPts val="2900"/>
              <a:buAutoNum type="arabicPeriod"/>
            </a:pPr>
            <a:r>
              <a:rPr lang="en" sz="2900" b="1">
                <a:solidFill>
                  <a:schemeClr val="lt1"/>
                </a:solidFill>
              </a:rPr>
              <a:t>Challenging for a single model to learn all variations of object sizes and shapes</a:t>
            </a:r>
            <a:endParaRPr sz="2900" b="1">
              <a:solidFill>
                <a:schemeClr val="lt1"/>
              </a:solidFill>
            </a:endParaRPr>
          </a:p>
          <a:p>
            <a:pPr marL="457200" marR="0" lvl="0" indent="0" algn="l" rtl="0">
              <a:lnSpc>
                <a:spcPct val="100000"/>
              </a:lnSpc>
              <a:spcBef>
                <a:spcPts val="0"/>
              </a:spcBef>
              <a:spcAft>
                <a:spcPts val="0"/>
              </a:spcAft>
              <a:buNone/>
            </a:pPr>
            <a:endParaRPr sz="2900" b="1">
              <a:solidFill>
                <a:schemeClr val="lt1"/>
              </a:solidFill>
            </a:endParaRPr>
          </a:p>
          <a:p>
            <a:pPr marL="457200" marR="0" lvl="0" indent="-412750" algn="l" rtl="0">
              <a:lnSpc>
                <a:spcPct val="100000"/>
              </a:lnSpc>
              <a:spcBef>
                <a:spcPts val="0"/>
              </a:spcBef>
              <a:spcAft>
                <a:spcPts val="0"/>
              </a:spcAft>
              <a:buClr>
                <a:schemeClr val="lt1"/>
              </a:buClr>
              <a:buSzPts val="2900"/>
              <a:buAutoNum type="arabicPeriod"/>
            </a:pPr>
            <a:r>
              <a:rPr lang="en" sz="2900" b="1">
                <a:solidFill>
                  <a:schemeClr val="lt1"/>
                </a:solidFill>
              </a:rPr>
              <a:t>Inconclusive on whether recurrent architecture was helpful</a:t>
            </a:r>
            <a:endParaRPr sz="2900" b="1">
              <a:solidFill>
                <a:schemeClr val="lt1"/>
              </a:solidFill>
            </a:endParaRPr>
          </a:p>
          <a:p>
            <a:pPr marL="457200" marR="0" lvl="0" indent="-387350" algn="l" rtl="0">
              <a:lnSpc>
                <a:spcPct val="100000"/>
              </a:lnSpc>
              <a:spcBef>
                <a:spcPts val="0"/>
              </a:spcBef>
              <a:spcAft>
                <a:spcPts val="0"/>
              </a:spcAft>
              <a:buClr>
                <a:schemeClr val="lt1"/>
              </a:buClr>
              <a:buSzPts val="2500"/>
              <a:buChar char="-"/>
            </a:pPr>
            <a:r>
              <a:rPr lang="en" sz="2500" b="1" i="1">
                <a:solidFill>
                  <a:schemeClr val="lt1"/>
                </a:solidFill>
              </a:rPr>
              <a:t>Different architecture and different dataset generator</a:t>
            </a:r>
            <a:endParaRPr sz="2500" b="1" i="1">
              <a:solidFill>
                <a:schemeClr val="lt1"/>
              </a:solidFill>
            </a:endParaRPr>
          </a:p>
          <a:p>
            <a:pPr marL="914400" marR="0" lvl="0" indent="0" algn="l" rtl="0">
              <a:lnSpc>
                <a:spcPct val="100000"/>
              </a:lnSpc>
              <a:spcBef>
                <a:spcPts val="0"/>
              </a:spcBef>
              <a:spcAft>
                <a:spcPts val="0"/>
              </a:spcAft>
              <a:buNone/>
            </a:pPr>
            <a:endParaRPr sz="2500" b="1" i="1">
              <a:solidFill>
                <a:schemeClr val="lt1"/>
              </a:solidFill>
            </a:endParaRPr>
          </a:p>
          <a:p>
            <a:pPr marL="457200" marR="0" lvl="0" indent="-412750" algn="l" rtl="0">
              <a:lnSpc>
                <a:spcPct val="100000"/>
              </a:lnSpc>
              <a:spcBef>
                <a:spcPts val="0"/>
              </a:spcBef>
              <a:spcAft>
                <a:spcPts val="0"/>
              </a:spcAft>
              <a:buClr>
                <a:schemeClr val="lt1"/>
              </a:buClr>
              <a:buSzPts val="2900"/>
              <a:buAutoNum type="arabicPeriod"/>
            </a:pPr>
            <a:r>
              <a:rPr lang="en" sz="2900" b="1">
                <a:solidFill>
                  <a:schemeClr val="lt1"/>
                </a:solidFill>
              </a:rPr>
              <a:t>Trajectory prediction results are promising</a:t>
            </a:r>
            <a:endParaRPr sz="2900" b="1">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49"/>
          <p:cNvPicPr preferRelativeResize="0"/>
          <p:nvPr/>
        </p:nvPicPr>
        <p:blipFill rotWithShape="1">
          <a:blip r:embed="rId3">
            <a:alphaModFix/>
          </a:blip>
          <a:srcRect l="2507" t="2309" r="3596" b="9538"/>
          <a:stretch/>
        </p:blipFill>
        <p:spPr>
          <a:xfrm>
            <a:off x="3687800" y="1698300"/>
            <a:ext cx="5276925" cy="3098350"/>
          </a:xfrm>
          <a:prstGeom prst="rect">
            <a:avLst/>
          </a:prstGeom>
          <a:noFill/>
          <a:ln>
            <a:noFill/>
          </a:ln>
        </p:spPr>
      </p:pic>
      <p:sp>
        <p:nvSpPr>
          <p:cNvPr id="417" name="Google Shape;417;p4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Work</a:t>
            </a:r>
            <a:endParaRPr/>
          </a:p>
        </p:txBody>
      </p:sp>
      <p:sp>
        <p:nvSpPr>
          <p:cNvPr id="418" name="Google Shape;41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419" name="Google Shape;419;p49"/>
          <p:cNvSpPr txBox="1">
            <a:spLocks noGrp="1"/>
          </p:cNvSpPr>
          <p:nvPr>
            <p:ph type="body" idx="1"/>
          </p:nvPr>
        </p:nvSpPr>
        <p:spPr>
          <a:xfrm>
            <a:off x="311700" y="1389600"/>
            <a:ext cx="4188900" cy="3179400"/>
          </a:xfrm>
          <a:prstGeom prst="rect">
            <a:avLst/>
          </a:prstGeom>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chemeClr val="accent1"/>
              </a:buClr>
              <a:buSzPts val="2000"/>
              <a:buAutoNum type="arabicPeriod"/>
            </a:pPr>
            <a:r>
              <a:rPr lang="en" sz="2200" b="1">
                <a:solidFill>
                  <a:schemeClr val="accent1"/>
                </a:solidFill>
              </a:rPr>
              <a:t>Further optimize realistic dataset generator</a:t>
            </a:r>
            <a:r>
              <a:rPr lang="en" sz="2000" b="1">
                <a:solidFill>
                  <a:schemeClr val="accent1"/>
                </a:solidFill>
              </a:rPr>
              <a:t> </a:t>
            </a:r>
            <a:endParaRPr sz="2000" b="1">
              <a:solidFill>
                <a:schemeClr val="accent1"/>
              </a:solidFill>
            </a:endParaRPr>
          </a:p>
          <a:p>
            <a:pPr marL="457200" lvl="0" indent="-342900" algn="l" rtl="0">
              <a:lnSpc>
                <a:spcPct val="100000"/>
              </a:lnSpc>
              <a:spcBef>
                <a:spcPts val="0"/>
              </a:spcBef>
              <a:spcAft>
                <a:spcPts val="0"/>
              </a:spcAft>
              <a:buSzPts val="1800"/>
              <a:buChar char="-"/>
            </a:pPr>
            <a:r>
              <a:rPr lang="en" sz="1800"/>
              <a:t>Parabolic Curves</a:t>
            </a:r>
            <a:endParaRPr sz="1800"/>
          </a:p>
          <a:p>
            <a:pPr marL="457200" lvl="0" indent="-342900" algn="l" rtl="0">
              <a:lnSpc>
                <a:spcPct val="100000"/>
              </a:lnSpc>
              <a:spcBef>
                <a:spcPts val="0"/>
              </a:spcBef>
              <a:spcAft>
                <a:spcPts val="0"/>
              </a:spcAft>
              <a:buSzPts val="1800"/>
              <a:buChar char="-"/>
            </a:pPr>
            <a:r>
              <a:rPr lang="en" sz="1800"/>
              <a:t>Bouncing</a:t>
            </a:r>
            <a:endParaRPr sz="1800"/>
          </a:p>
          <a:p>
            <a:pPr marL="457200" lvl="0" indent="-342900" algn="l" rtl="0">
              <a:lnSpc>
                <a:spcPct val="100000"/>
              </a:lnSpc>
              <a:spcBef>
                <a:spcPts val="0"/>
              </a:spcBef>
              <a:spcAft>
                <a:spcPts val="0"/>
              </a:spcAft>
              <a:buSzPts val="1800"/>
              <a:buChar char="-"/>
            </a:pPr>
            <a:r>
              <a:rPr lang="en" sz="1800"/>
              <a:t>Multiple Objects</a:t>
            </a:r>
            <a:endParaRPr sz="1800"/>
          </a:p>
          <a:p>
            <a:pPr marL="457200" lvl="0" indent="-368300" algn="l" rtl="0">
              <a:lnSpc>
                <a:spcPct val="100000"/>
              </a:lnSpc>
              <a:spcBef>
                <a:spcPts val="0"/>
              </a:spcBef>
              <a:spcAft>
                <a:spcPts val="0"/>
              </a:spcAft>
              <a:buClr>
                <a:schemeClr val="accent1"/>
              </a:buClr>
              <a:buSzPts val="2200"/>
              <a:buAutoNum type="arabicPeriod"/>
            </a:pPr>
            <a:r>
              <a:rPr lang="en" sz="2200" b="1">
                <a:solidFill>
                  <a:schemeClr val="accent1"/>
                </a:solidFill>
              </a:rPr>
              <a:t>Test variation of more frames ahead in trajectory prediction</a:t>
            </a:r>
            <a:endParaRPr sz="2200"/>
          </a:p>
        </p:txBody>
      </p:sp>
      <p:sp>
        <p:nvSpPr>
          <p:cNvPr id="420" name="Google Shape;420;p49"/>
          <p:cNvSpPr/>
          <p:nvPr/>
        </p:nvSpPr>
        <p:spPr>
          <a:xfrm rot="2891848">
            <a:off x="4226066" y="1956363"/>
            <a:ext cx="2103169" cy="679225"/>
          </a:xfrm>
          <a:prstGeom prst="curvedDownArrow">
            <a:avLst>
              <a:gd name="adj1" fmla="val 25000"/>
              <a:gd name="adj2" fmla="val 50000"/>
              <a:gd name="adj3"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1"/>
              </a:highlight>
            </a:endParaRPr>
          </a:p>
        </p:txBody>
      </p:sp>
      <p:pic>
        <p:nvPicPr>
          <p:cNvPr id="421" name="Google Shape;421;p49"/>
          <p:cNvPicPr preferRelativeResize="0"/>
          <p:nvPr/>
        </p:nvPicPr>
        <p:blipFill>
          <a:blip r:embed="rId4">
            <a:alphaModFix/>
          </a:blip>
          <a:stretch>
            <a:fillRect/>
          </a:stretch>
        </p:blipFill>
        <p:spPr>
          <a:xfrm rot="-8643032">
            <a:off x="5883299" y="1716140"/>
            <a:ext cx="3323620" cy="766327"/>
          </a:xfrm>
          <a:prstGeom prst="rect">
            <a:avLst/>
          </a:prstGeom>
          <a:noFill/>
          <a:ln>
            <a:noFill/>
          </a:ln>
        </p:spPr>
      </p:pic>
      <p:sp>
        <p:nvSpPr>
          <p:cNvPr id="422" name="Google Shape;422;p49"/>
          <p:cNvSpPr/>
          <p:nvPr/>
        </p:nvSpPr>
        <p:spPr>
          <a:xfrm rot="2413234" flipH="1">
            <a:off x="6714438" y="1178349"/>
            <a:ext cx="2428872" cy="733168"/>
          </a:xfrm>
          <a:prstGeom prst="curvedDownArrow">
            <a:avLst>
              <a:gd name="adj1" fmla="val 25000"/>
              <a:gd name="adj2" fmla="val 50000"/>
              <a:gd name="adj3"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1"/>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title"/>
          </p:nvPr>
        </p:nvSpPr>
        <p:spPr>
          <a:xfrm>
            <a:off x="1780650" y="802500"/>
            <a:ext cx="55827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457200" lvl="0" indent="0" algn="l" rtl="0">
              <a:spcBef>
                <a:spcPts val="0"/>
              </a:spcBef>
              <a:spcAft>
                <a:spcPts val="0"/>
              </a:spcAft>
              <a:buNone/>
            </a:pPr>
            <a:endParaRPr sz="2800"/>
          </a:p>
          <a:p>
            <a:pPr marL="0" lvl="0" indent="0" algn="l" rtl="0">
              <a:spcBef>
                <a:spcPts val="0"/>
              </a:spcBef>
              <a:spcAft>
                <a:spcPts val="0"/>
              </a:spcAft>
              <a:buNone/>
            </a:pPr>
            <a:endParaRPr sz="2800"/>
          </a:p>
        </p:txBody>
      </p:sp>
      <p:sp>
        <p:nvSpPr>
          <p:cNvPr id="428" name="Google Shape;428;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429" name="Google Shape;429;p50"/>
          <p:cNvPicPr preferRelativeResize="0"/>
          <p:nvPr/>
        </p:nvPicPr>
        <p:blipFill rotWithShape="1">
          <a:blip r:embed="rId3">
            <a:alphaModFix/>
          </a:blip>
          <a:srcRect l="9588" t="2309" r="8457" b="9538"/>
          <a:stretch/>
        </p:blipFill>
        <p:spPr>
          <a:xfrm flipH="1">
            <a:off x="3904274" y="2292475"/>
            <a:ext cx="3459076" cy="2031625"/>
          </a:xfrm>
          <a:prstGeom prst="rect">
            <a:avLst/>
          </a:prstGeom>
          <a:noFill/>
          <a:ln>
            <a:noFill/>
          </a:ln>
        </p:spPr>
      </p:pic>
      <p:sp>
        <p:nvSpPr>
          <p:cNvPr id="430" name="Google Shape;430;p50"/>
          <p:cNvSpPr/>
          <p:nvPr/>
        </p:nvSpPr>
        <p:spPr>
          <a:xfrm rot="-2374970" flipH="1">
            <a:off x="5820629" y="2433311"/>
            <a:ext cx="1442577" cy="470509"/>
          </a:xfrm>
          <a:prstGeom prst="curvedDownArrow">
            <a:avLst>
              <a:gd name="adj1" fmla="val 25000"/>
              <a:gd name="adj2" fmla="val 50000"/>
              <a:gd name="adj3"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1"/>
              </a:highlight>
            </a:endParaRPr>
          </a:p>
        </p:txBody>
      </p:sp>
      <p:pic>
        <p:nvPicPr>
          <p:cNvPr id="431" name="Google Shape;431;p50"/>
          <p:cNvPicPr preferRelativeResize="0"/>
          <p:nvPr/>
        </p:nvPicPr>
        <p:blipFill>
          <a:blip r:embed="rId4">
            <a:alphaModFix/>
          </a:blip>
          <a:stretch>
            <a:fillRect/>
          </a:stretch>
        </p:blipFill>
        <p:spPr>
          <a:xfrm rot="8714121" flipH="1">
            <a:off x="1729769" y="1573539"/>
            <a:ext cx="2473633" cy="562637"/>
          </a:xfrm>
          <a:prstGeom prst="rect">
            <a:avLst/>
          </a:prstGeom>
          <a:noFill/>
          <a:ln>
            <a:noFill/>
          </a:ln>
        </p:spPr>
      </p:pic>
      <p:sp>
        <p:nvSpPr>
          <p:cNvPr id="432" name="Google Shape;432;p50"/>
          <p:cNvSpPr/>
          <p:nvPr/>
        </p:nvSpPr>
        <p:spPr>
          <a:xfrm rot="-2339163">
            <a:off x="1851526" y="1184164"/>
            <a:ext cx="1802009" cy="540082"/>
          </a:xfrm>
          <a:prstGeom prst="curvedDownArrow">
            <a:avLst>
              <a:gd name="adj1" fmla="val 25000"/>
              <a:gd name="adj2" fmla="val 50000"/>
              <a:gd name="adj3" fmla="val 25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chemeClr val="dk1"/>
              </a:highlight>
            </a:endParaRPr>
          </a:p>
        </p:txBody>
      </p:sp>
      <p:sp>
        <p:nvSpPr>
          <p:cNvPr id="433" name="Google Shape;433;p50"/>
          <p:cNvSpPr txBox="1"/>
          <p:nvPr/>
        </p:nvSpPr>
        <p:spPr>
          <a:xfrm>
            <a:off x="1907375" y="2000000"/>
            <a:ext cx="52044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b="1">
                <a:solidFill>
                  <a:schemeClr val="accent1"/>
                </a:solidFill>
                <a:latin typeface="Spectral"/>
                <a:ea typeface="Spectral"/>
                <a:cs typeface="Spectral"/>
                <a:sym typeface="Spectral"/>
              </a:rPr>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555600"/>
            <a:ext cx="8346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FMO Properties  </a:t>
            </a:r>
            <a:r>
              <a:rPr lang="en" sz="2000" i="1"/>
              <a:t> - distorted shape and inconsistent appearance </a:t>
            </a:r>
            <a:endParaRPr i="1"/>
          </a:p>
        </p:txBody>
      </p:sp>
      <p:sp>
        <p:nvSpPr>
          <p:cNvPr id="86" name="Google Shape;86;p16"/>
          <p:cNvSpPr/>
          <p:nvPr/>
        </p:nvSpPr>
        <p:spPr>
          <a:xfrm>
            <a:off x="3952175" y="4352925"/>
            <a:ext cx="1414500" cy="3693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p:nvPr/>
        </p:nvSpPr>
        <p:spPr>
          <a:xfrm>
            <a:off x="1911904" y="4352925"/>
            <a:ext cx="9684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1200">
                <a:solidFill>
                  <a:schemeClr val="dk2"/>
                </a:solidFill>
                <a:latin typeface="Spectral"/>
                <a:ea typeface="Spectral"/>
                <a:cs typeface="Spectral"/>
                <a:sym typeface="Spectral"/>
              </a:rPr>
              <a:t>Frame #1</a:t>
            </a:r>
            <a:endParaRPr/>
          </a:p>
        </p:txBody>
      </p:sp>
      <p:sp>
        <p:nvSpPr>
          <p:cNvPr id="88" name="Google Shape;88;p16"/>
          <p:cNvSpPr txBox="1"/>
          <p:nvPr/>
        </p:nvSpPr>
        <p:spPr>
          <a:xfrm>
            <a:off x="6438542" y="4352925"/>
            <a:ext cx="9684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1200">
                <a:solidFill>
                  <a:schemeClr val="dk2"/>
                </a:solidFill>
                <a:latin typeface="Spectral"/>
                <a:ea typeface="Spectral"/>
                <a:cs typeface="Spectral"/>
                <a:sym typeface="Spectral"/>
              </a:rPr>
              <a:t>Frame #2</a:t>
            </a:r>
            <a:endParaRPr/>
          </a:p>
        </p:txBody>
      </p:sp>
      <p:pic>
        <p:nvPicPr>
          <p:cNvPr id="89" name="Google Shape;89;p16"/>
          <p:cNvPicPr preferRelativeResize="0"/>
          <p:nvPr/>
        </p:nvPicPr>
        <p:blipFill rotWithShape="1">
          <a:blip r:embed="rId3">
            <a:alphaModFix/>
          </a:blip>
          <a:srcRect l="11699" t="11119" r="22649"/>
          <a:stretch/>
        </p:blipFill>
        <p:spPr>
          <a:xfrm>
            <a:off x="753250" y="1313169"/>
            <a:ext cx="3710150" cy="2825555"/>
          </a:xfrm>
          <a:prstGeom prst="rect">
            <a:avLst/>
          </a:prstGeom>
          <a:noFill/>
          <a:ln>
            <a:noFill/>
          </a:ln>
        </p:spPr>
      </p:pic>
      <p:pic>
        <p:nvPicPr>
          <p:cNvPr id="90" name="Google Shape;90;p16"/>
          <p:cNvPicPr preferRelativeResize="0"/>
          <p:nvPr/>
        </p:nvPicPr>
        <p:blipFill rotWithShape="1">
          <a:blip r:embed="rId4">
            <a:alphaModFix/>
          </a:blip>
          <a:srcRect l="10714" t="11119" r="23634"/>
          <a:stretch/>
        </p:blipFill>
        <p:spPr>
          <a:xfrm>
            <a:off x="4815650" y="1313187"/>
            <a:ext cx="3710141" cy="2825550"/>
          </a:xfrm>
          <a:prstGeom prst="rect">
            <a:avLst/>
          </a:prstGeom>
          <a:noFill/>
          <a:ln>
            <a:noFill/>
          </a:ln>
        </p:spPr>
      </p:pic>
      <p:sp>
        <p:nvSpPr>
          <p:cNvPr id="91" name="Google Shape;91;p16"/>
          <p:cNvSpPr/>
          <p:nvPr/>
        </p:nvSpPr>
        <p:spPr>
          <a:xfrm>
            <a:off x="1911900" y="1770833"/>
            <a:ext cx="968400" cy="7557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6157675" y="1816058"/>
            <a:ext cx="968400" cy="7557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1700" y="555600"/>
            <a:ext cx="8442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FMO Properties </a:t>
            </a:r>
            <a:r>
              <a:rPr lang="en" sz="2000" i="1"/>
              <a:t>- blurred and small</a:t>
            </a:r>
            <a:endParaRPr/>
          </a:p>
        </p:txBody>
      </p:sp>
      <p:pic>
        <p:nvPicPr>
          <p:cNvPr id="99" name="Google Shape;99;p17"/>
          <p:cNvPicPr preferRelativeResize="0"/>
          <p:nvPr/>
        </p:nvPicPr>
        <p:blipFill rotWithShape="1">
          <a:blip r:embed="rId3">
            <a:alphaModFix/>
          </a:blip>
          <a:srcRect r="16135"/>
          <a:stretch/>
        </p:blipFill>
        <p:spPr>
          <a:xfrm>
            <a:off x="98775" y="1311301"/>
            <a:ext cx="4426749" cy="2969050"/>
          </a:xfrm>
          <a:prstGeom prst="rect">
            <a:avLst/>
          </a:prstGeom>
          <a:noFill/>
          <a:ln>
            <a:noFill/>
          </a:ln>
        </p:spPr>
      </p:pic>
      <p:pic>
        <p:nvPicPr>
          <p:cNvPr id="100" name="Google Shape;100;p17"/>
          <p:cNvPicPr preferRelativeResize="0"/>
          <p:nvPr/>
        </p:nvPicPr>
        <p:blipFill rotWithShape="1">
          <a:blip r:embed="rId4">
            <a:alphaModFix/>
          </a:blip>
          <a:srcRect r="16135"/>
          <a:stretch/>
        </p:blipFill>
        <p:spPr>
          <a:xfrm>
            <a:off x="4625525" y="1311300"/>
            <a:ext cx="4426752" cy="2969050"/>
          </a:xfrm>
          <a:prstGeom prst="rect">
            <a:avLst/>
          </a:prstGeom>
          <a:noFill/>
          <a:ln>
            <a:noFill/>
          </a:ln>
        </p:spPr>
      </p:pic>
      <p:sp>
        <p:nvSpPr>
          <p:cNvPr id="101" name="Google Shape;101;p17"/>
          <p:cNvSpPr/>
          <p:nvPr/>
        </p:nvSpPr>
        <p:spPr>
          <a:xfrm>
            <a:off x="3952175" y="4352925"/>
            <a:ext cx="1414500" cy="3693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p:nvPr/>
        </p:nvSpPr>
        <p:spPr>
          <a:xfrm>
            <a:off x="1911904" y="4352925"/>
            <a:ext cx="9684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1200">
                <a:solidFill>
                  <a:schemeClr val="dk2"/>
                </a:solidFill>
                <a:latin typeface="Spectral"/>
                <a:ea typeface="Spectral"/>
                <a:cs typeface="Spectral"/>
                <a:sym typeface="Spectral"/>
              </a:rPr>
              <a:t>Frame #1</a:t>
            </a:r>
            <a:endParaRPr/>
          </a:p>
        </p:txBody>
      </p:sp>
      <p:sp>
        <p:nvSpPr>
          <p:cNvPr id="103" name="Google Shape;103;p17"/>
          <p:cNvSpPr txBox="1"/>
          <p:nvPr/>
        </p:nvSpPr>
        <p:spPr>
          <a:xfrm>
            <a:off x="6438542" y="4352925"/>
            <a:ext cx="9684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en" sz="1200">
                <a:solidFill>
                  <a:schemeClr val="dk2"/>
                </a:solidFill>
                <a:latin typeface="Spectral"/>
                <a:ea typeface="Spectral"/>
                <a:cs typeface="Spectral"/>
                <a:sym typeface="Spectral"/>
              </a:rPr>
              <a:t>Frame #2</a:t>
            </a:r>
            <a:endParaRPr/>
          </a:p>
        </p:txBody>
      </p:sp>
      <p:sp>
        <p:nvSpPr>
          <p:cNvPr id="104" name="Google Shape;104;p17"/>
          <p:cNvSpPr/>
          <p:nvPr/>
        </p:nvSpPr>
        <p:spPr>
          <a:xfrm>
            <a:off x="2983775" y="2263733"/>
            <a:ext cx="968400" cy="7557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7300200" y="2263733"/>
            <a:ext cx="968400" cy="7557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7"/>
          <p:cNvCxnSpPr/>
          <p:nvPr/>
        </p:nvCxnSpPr>
        <p:spPr>
          <a:xfrm rot="10800000">
            <a:off x="3546300" y="2747350"/>
            <a:ext cx="149400" cy="574500"/>
          </a:xfrm>
          <a:prstGeom prst="straightConnector1">
            <a:avLst/>
          </a:prstGeom>
          <a:noFill/>
          <a:ln w="9525" cap="flat" cmpd="sng">
            <a:solidFill>
              <a:srgbClr val="FF0000"/>
            </a:solidFill>
            <a:prstDash val="solid"/>
            <a:round/>
            <a:headEnd type="none" w="med" len="med"/>
            <a:tailEnd type="triangle" w="med" len="med"/>
          </a:ln>
        </p:spPr>
      </p:cxnSp>
      <p:cxnSp>
        <p:nvCxnSpPr>
          <p:cNvPr id="107" name="Google Shape;107;p17"/>
          <p:cNvCxnSpPr/>
          <p:nvPr/>
        </p:nvCxnSpPr>
        <p:spPr>
          <a:xfrm rot="10800000">
            <a:off x="7754850" y="2664200"/>
            <a:ext cx="59100" cy="547800"/>
          </a:xfrm>
          <a:prstGeom prst="straightConnector1">
            <a:avLst/>
          </a:prstGeom>
          <a:noFill/>
          <a:ln w="9525" cap="flat" cmpd="sng">
            <a:solidFill>
              <a:srgbClr val="FF0000"/>
            </a:solidFill>
            <a:prstDash val="solid"/>
            <a:round/>
            <a:headEnd type="none" w="med" len="med"/>
            <a:tailEnd type="triangle" w="med" len="med"/>
          </a:ln>
        </p:spPr>
      </p:cxnSp>
      <p:sp>
        <p:nvSpPr>
          <p:cNvPr id="108" name="Google Shape;10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187525" y="187600"/>
            <a:ext cx="8478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FMO Difficulties/Applications</a:t>
            </a:r>
            <a:endParaRPr/>
          </a:p>
        </p:txBody>
      </p:sp>
      <p:pic>
        <p:nvPicPr>
          <p:cNvPr id="114" name="Google Shape;114;p18"/>
          <p:cNvPicPr preferRelativeResize="0"/>
          <p:nvPr/>
        </p:nvPicPr>
        <p:blipFill rotWithShape="1">
          <a:blip r:embed="rId3">
            <a:alphaModFix/>
          </a:blip>
          <a:srcRect/>
          <a:stretch/>
        </p:blipFill>
        <p:spPr>
          <a:xfrm>
            <a:off x="6079825" y="1138325"/>
            <a:ext cx="2951350" cy="1981250"/>
          </a:xfrm>
          <a:prstGeom prst="rect">
            <a:avLst/>
          </a:prstGeom>
          <a:noFill/>
          <a:ln>
            <a:noFill/>
          </a:ln>
        </p:spPr>
      </p:pic>
      <p:sp>
        <p:nvSpPr>
          <p:cNvPr id="115" name="Google Shape;115;p18"/>
          <p:cNvSpPr txBox="1"/>
          <p:nvPr/>
        </p:nvSpPr>
        <p:spPr>
          <a:xfrm>
            <a:off x="5875499" y="3104325"/>
            <a:ext cx="3360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chemeClr val="dk1"/>
                </a:highlight>
                <a:latin typeface="Spectral"/>
                <a:ea typeface="Spectral"/>
                <a:cs typeface="Spectral"/>
                <a:sym typeface="Spectral"/>
              </a:rPr>
              <a:t>autonomous vehicles</a:t>
            </a:r>
            <a:endParaRPr sz="1300">
              <a:highlight>
                <a:schemeClr val="dk1"/>
              </a:highlight>
              <a:latin typeface="Spectral"/>
              <a:ea typeface="Spectral"/>
              <a:cs typeface="Spectral"/>
              <a:sym typeface="Spectral"/>
            </a:endParaRPr>
          </a:p>
        </p:txBody>
      </p:sp>
      <p:sp>
        <p:nvSpPr>
          <p:cNvPr id="116" name="Google Shape;116;p18"/>
          <p:cNvSpPr txBox="1"/>
          <p:nvPr/>
        </p:nvSpPr>
        <p:spPr>
          <a:xfrm>
            <a:off x="2892012" y="4111675"/>
            <a:ext cx="3360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00FDC8"/>
                </a:highlight>
                <a:latin typeface="Spectral"/>
                <a:ea typeface="Spectral"/>
                <a:cs typeface="Spectral"/>
                <a:sym typeface="Spectral"/>
              </a:rPr>
              <a:t>robotics</a:t>
            </a:r>
            <a:endParaRPr sz="1300">
              <a:highlight>
                <a:srgbClr val="00FDC8"/>
              </a:highlight>
              <a:latin typeface="Spectral"/>
              <a:ea typeface="Spectral"/>
              <a:cs typeface="Spectral"/>
              <a:sym typeface="Spectral"/>
            </a:endParaRPr>
          </a:p>
        </p:txBody>
      </p:sp>
      <p:pic>
        <p:nvPicPr>
          <p:cNvPr id="117" name="Google Shape;117;p18"/>
          <p:cNvPicPr preferRelativeResize="0"/>
          <p:nvPr/>
        </p:nvPicPr>
        <p:blipFill>
          <a:blip r:embed="rId4">
            <a:alphaModFix/>
          </a:blip>
          <a:stretch>
            <a:fillRect/>
          </a:stretch>
        </p:blipFill>
        <p:spPr>
          <a:xfrm>
            <a:off x="112825" y="1138325"/>
            <a:ext cx="2951350" cy="1966000"/>
          </a:xfrm>
          <a:prstGeom prst="rect">
            <a:avLst/>
          </a:prstGeom>
          <a:noFill/>
          <a:ln>
            <a:noFill/>
          </a:ln>
        </p:spPr>
      </p:pic>
      <p:sp>
        <p:nvSpPr>
          <p:cNvPr id="118" name="Google Shape;118;p18"/>
          <p:cNvSpPr txBox="1"/>
          <p:nvPr/>
        </p:nvSpPr>
        <p:spPr>
          <a:xfrm>
            <a:off x="-23676" y="3104325"/>
            <a:ext cx="3360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chemeClr val="dk1"/>
                </a:highlight>
                <a:latin typeface="Spectral"/>
                <a:ea typeface="Spectral"/>
                <a:cs typeface="Spectral"/>
                <a:sym typeface="Spectral"/>
              </a:rPr>
              <a:t>sports</a:t>
            </a:r>
            <a:endParaRPr sz="1300">
              <a:highlight>
                <a:schemeClr val="dk1"/>
              </a:highlight>
              <a:latin typeface="Spectral"/>
              <a:ea typeface="Spectral"/>
              <a:cs typeface="Spectral"/>
              <a:sym typeface="Spectral"/>
            </a:endParaRPr>
          </a:p>
        </p:txBody>
      </p:sp>
      <p:sp>
        <p:nvSpPr>
          <p:cNvPr id="119" name="Google Shape;119;p18"/>
          <p:cNvSpPr txBox="1"/>
          <p:nvPr/>
        </p:nvSpPr>
        <p:spPr>
          <a:xfrm>
            <a:off x="187525" y="3689325"/>
            <a:ext cx="26898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E4E8EE"/>
                </a:highlight>
                <a:latin typeface="Spectral"/>
                <a:ea typeface="Spectral"/>
                <a:cs typeface="Spectral"/>
                <a:sym typeface="Spectral"/>
              </a:rPr>
              <a:t>distorted baseball</a:t>
            </a:r>
            <a:endParaRPr sz="1300">
              <a:latin typeface="Spectral"/>
              <a:ea typeface="Spectral"/>
              <a:cs typeface="Spectral"/>
              <a:sym typeface="Spectral"/>
            </a:endParaRPr>
          </a:p>
        </p:txBody>
      </p:sp>
      <p:sp>
        <p:nvSpPr>
          <p:cNvPr id="120" name="Google Shape;120;p18"/>
          <p:cNvSpPr txBox="1"/>
          <p:nvPr/>
        </p:nvSpPr>
        <p:spPr>
          <a:xfrm>
            <a:off x="6669475" y="3785350"/>
            <a:ext cx="21021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E4E8EE"/>
                </a:highlight>
                <a:latin typeface="Spectral"/>
                <a:ea typeface="Spectral"/>
                <a:cs typeface="Spectral"/>
                <a:sym typeface="Spectral"/>
              </a:rPr>
              <a:t>blurry obstacles</a:t>
            </a:r>
            <a:endParaRPr sz="1300">
              <a:latin typeface="Spectral"/>
              <a:ea typeface="Spectral"/>
              <a:cs typeface="Spectral"/>
              <a:sym typeface="Spectral"/>
            </a:endParaRPr>
          </a:p>
        </p:txBody>
      </p:sp>
      <p:sp>
        <p:nvSpPr>
          <p:cNvPr id="121" name="Google Shape;121;p18"/>
          <p:cNvSpPr txBox="1"/>
          <p:nvPr/>
        </p:nvSpPr>
        <p:spPr>
          <a:xfrm>
            <a:off x="2614350" y="4601375"/>
            <a:ext cx="39153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highlight>
                  <a:srgbClr val="E4E8EE"/>
                </a:highlight>
                <a:latin typeface="Spectral"/>
                <a:ea typeface="Spectral"/>
                <a:cs typeface="Spectral"/>
                <a:sym typeface="Spectral"/>
              </a:rPr>
              <a:t>acceleration</a:t>
            </a:r>
            <a:endParaRPr sz="1300">
              <a:latin typeface="Spectral"/>
              <a:ea typeface="Spectral"/>
              <a:cs typeface="Spectral"/>
              <a:sym typeface="Spectral"/>
            </a:endParaRPr>
          </a:p>
        </p:txBody>
      </p:sp>
      <p:pic>
        <p:nvPicPr>
          <p:cNvPr id="122" name="Google Shape;122;p18"/>
          <p:cNvPicPr preferRelativeResize="0"/>
          <p:nvPr/>
        </p:nvPicPr>
        <p:blipFill rotWithShape="1">
          <a:blip r:embed="rId5">
            <a:alphaModFix/>
          </a:blip>
          <a:srcRect r="34365"/>
          <a:stretch/>
        </p:blipFill>
        <p:spPr>
          <a:xfrm>
            <a:off x="3227088" y="1620900"/>
            <a:ext cx="2689801" cy="2490775"/>
          </a:xfrm>
          <a:prstGeom prst="rect">
            <a:avLst/>
          </a:prstGeom>
          <a:noFill/>
          <a:ln>
            <a:noFill/>
          </a:ln>
        </p:spPr>
      </p:pic>
      <p:sp>
        <p:nvSpPr>
          <p:cNvPr id="123" name="Google Shape;123;p18"/>
          <p:cNvSpPr/>
          <p:nvPr/>
        </p:nvSpPr>
        <p:spPr>
          <a:xfrm>
            <a:off x="900000" y="1526200"/>
            <a:ext cx="541500" cy="4737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3709975" y="1857950"/>
            <a:ext cx="1006200" cy="8010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6099600" y="1272013"/>
            <a:ext cx="1859400" cy="15489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8216725" y="1589126"/>
            <a:ext cx="814500" cy="8010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p:nvPr/>
        </p:nvSpPr>
        <p:spPr>
          <a:xfrm>
            <a:off x="52600" y="2194775"/>
            <a:ext cx="4816800" cy="2019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000000"/>
              </a:buClr>
              <a:buSzPts val="1800"/>
              <a:buFont typeface="Spectral"/>
              <a:buChar char="●"/>
            </a:pPr>
            <a:r>
              <a:rPr lang="en" sz="1800">
                <a:latin typeface="Spectral"/>
                <a:ea typeface="Spectral"/>
                <a:cs typeface="Spectral"/>
                <a:sym typeface="Spectral"/>
              </a:rPr>
              <a:t>Evaluate on FMOv2 dataset</a:t>
            </a:r>
            <a:endParaRPr sz="1800">
              <a:latin typeface="Spectral"/>
              <a:ea typeface="Spectral"/>
              <a:cs typeface="Spectral"/>
              <a:sym typeface="Spectral"/>
            </a:endParaRPr>
          </a:p>
          <a:p>
            <a:pPr marL="914400" lvl="1" indent="-317500" algn="l" rtl="0">
              <a:lnSpc>
                <a:spcPct val="115000"/>
              </a:lnSpc>
              <a:spcBef>
                <a:spcPts val="0"/>
              </a:spcBef>
              <a:spcAft>
                <a:spcPts val="0"/>
              </a:spcAft>
              <a:buClr>
                <a:schemeClr val="dk2"/>
              </a:buClr>
              <a:buSzPts val="1400"/>
              <a:buFont typeface="Spectral"/>
              <a:buChar char="○"/>
            </a:pPr>
            <a:r>
              <a:rPr lang="en">
                <a:solidFill>
                  <a:schemeClr val="dk2"/>
                </a:solidFill>
                <a:latin typeface="Spectral"/>
                <a:ea typeface="Spectral"/>
                <a:cs typeface="Spectral"/>
                <a:sym typeface="Spectral"/>
              </a:rPr>
              <a:t>20 videos of FMOs in different domains (mostly sports)</a:t>
            </a:r>
            <a:endParaRPr>
              <a:solidFill>
                <a:schemeClr val="dk2"/>
              </a:solidFill>
              <a:latin typeface="Spectral"/>
              <a:ea typeface="Spectral"/>
              <a:cs typeface="Spectral"/>
              <a:sym typeface="Spectral"/>
            </a:endParaRPr>
          </a:p>
          <a:p>
            <a:pPr marL="914400" lvl="1" indent="-317500" algn="l" rtl="0">
              <a:lnSpc>
                <a:spcPct val="115000"/>
              </a:lnSpc>
              <a:spcBef>
                <a:spcPts val="0"/>
              </a:spcBef>
              <a:spcAft>
                <a:spcPts val="0"/>
              </a:spcAft>
              <a:buClr>
                <a:schemeClr val="dk2"/>
              </a:buClr>
              <a:buSzPts val="1400"/>
              <a:buFont typeface="Spectral"/>
              <a:buChar char="○"/>
            </a:pPr>
            <a:r>
              <a:rPr lang="en">
                <a:solidFill>
                  <a:schemeClr val="dk2"/>
                </a:solidFill>
                <a:latin typeface="Spectral"/>
                <a:ea typeface="Spectral"/>
                <a:cs typeface="Spectral"/>
                <a:sym typeface="Spectral"/>
              </a:rPr>
              <a:t>Commonly cited dataset</a:t>
            </a:r>
            <a:endParaRPr>
              <a:solidFill>
                <a:schemeClr val="dk2"/>
              </a:solidFill>
              <a:latin typeface="Spectral"/>
              <a:ea typeface="Spectral"/>
              <a:cs typeface="Spectral"/>
              <a:sym typeface="Spectral"/>
            </a:endParaRPr>
          </a:p>
          <a:p>
            <a:pPr marL="914400" lvl="1" indent="-317500" algn="l" rtl="0">
              <a:lnSpc>
                <a:spcPct val="115000"/>
              </a:lnSpc>
              <a:spcBef>
                <a:spcPts val="0"/>
              </a:spcBef>
              <a:spcAft>
                <a:spcPts val="0"/>
              </a:spcAft>
              <a:buClr>
                <a:schemeClr val="dk2"/>
              </a:buClr>
              <a:buSzPts val="1400"/>
              <a:buFont typeface="Spectral"/>
              <a:buChar char="○"/>
            </a:pPr>
            <a:r>
              <a:rPr lang="en">
                <a:solidFill>
                  <a:schemeClr val="dk2"/>
                </a:solidFill>
                <a:latin typeface="Spectral"/>
                <a:ea typeface="Spectral"/>
                <a:cs typeface="Spectral"/>
                <a:sym typeface="Spectral"/>
              </a:rPr>
              <a:t>Only FMO dataset with segmented ground truth</a:t>
            </a:r>
            <a:endParaRPr>
              <a:solidFill>
                <a:schemeClr val="dk2"/>
              </a:solidFill>
              <a:latin typeface="Spectral"/>
              <a:ea typeface="Spectral"/>
              <a:cs typeface="Spectral"/>
              <a:sym typeface="Spectral"/>
            </a:endParaRPr>
          </a:p>
          <a:p>
            <a:pPr marL="457200" lvl="0" indent="-342900" algn="l" rtl="0">
              <a:lnSpc>
                <a:spcPct val="115000"/>
              </a:lnSpc>
              <a:spcBef>
                <a:spcPts val="0"/>
              </a:spcBef>
              <a:spcAft>
                <a:spcPts val="0"/>
              </a:spcAft>
              <a:buClr>
                <a:schemeClr val="dk2"/>
              </a:buClr>
              <a:buSzPts val="1800"/>
              <a:buFont typeface="Spectral"/>
              <a:buChar char="●"/>
            </a:pPr>
            <a:r>
              <a:rPr lang="en" sz="1800">
                <a:latin typeface="Spectral"/>
                <a:ea typeface="Spectral"/>
                <a:cs typeface="Spectral"/>
                <a:sym typeface="Spectral"/>
              </a:rPr>
              <a:t>Compare to existing methods</a:t>
            </a:r>
            <a:endParaRPr>
              <a:solidFill>
                <a:schemeClr val="dk2"/>
              </a:solidFill>
              <a:latin typeface="Spectral"/>
              <a:ea typeface="Spectral"/>
              <a:cs typeface="Spectral"/>
              <a:sym typeface="Spectral"/>
            </a:endParaRPr>
          </a:p>
        </p:txBody>
      </p:sp>
      <p:sp>
        <p:nvSpPr>
          <p:cNvPr id="133" name="Google Shape;133;p19"/>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High-Level Task</a:t>
            </a:r>
            <a:endParaRPr/>
          </a:p>
        </p:txBody>
      </p:sp>
      <p:sp>
        <p:nvSpPr>
          <p:cNvPr id="134" name="Google Shape;134;p19"/>
          <p:cNvSpPr txBox="1">
            <a:spLocks noGrp="1"/>
          </p:cNvSpPr>
          <p:nvPr>
            <p:ph type="body" idx="1"/>
          </p:nvPr>
        </p:nvSpPr>
        <p:spPr>
          <a:xfrm>
            <a:off x="52600" y="1429825"/>
            <a:ext cx="6416100" cy="19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Track FMOs using segmentation</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Predict FMO in future frames (trajectory)</a:t>
            </a:r>
            <a:endParaRPr>
              <a:solidFill>
                <a:srgbClr val="000000"/>
              </a:solidFill>
            </a:endParaRPr>
          </a:p>
        </p:txBody>
      </p:sp>
      <p:sp>
        <p:nvSpPr>
          <p:cNvPr id="135" name="Google Shape;13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36" name="Google Shape;136;p19"/>
          <p:cNvPicPr preferRelativeResize="0"/>
          <p:nvPr/>
        </p:nvPicPr>
        <p:blipFill>
          <a:blip r:embed="rId3">
            <a:alphaModFix/>
          </a:blip>
          <a:stretch>
            <a:fillRect/>
          </a:stretch>
        </p:blipFill>
        <p:spPr>
          <a:xfrm>
            <a:off x="4869425" y="1695125"/>
            <a:ext cx="4198374" cy="2361601"/>
          </a:xfrm>
          <a:prstGeom prst="rect">
            <a:avLst/>
          </a:prstGeom>
          <a:noFill/>
          <a:ln>
            <a:noFill/>
          </a:ln>
        </p:spPr>
      </p:pic>
      <p:sp>
        <p:nvSpPr>
          <p:cNvPr id="137" name="Google Shape;137;p19"/>
          <p:cNvSpPr/>
          <p:nvPr/>
        </p:nvSpPr>
        <p:spPr>
          <a:xfrm rot="-835">
            <a:off x="3508007" y="2286609"/>
            <a:ext cx="1235700" cy="35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1780650" y="802500"/>
            <a:ext cx="5582700" cy="353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Prior Work</a:t>
            </a:r>
            <a:endParaRPr/>
          </a:p>
          <a:p>
            <a:pPr marL="457200" lvl="0" indent="-406400" algn="l" rtl="0">
              <a:spcBef>
                <a:spcPts val="0"/>
              </a:spcBef>
              <a:spcAft>
                <a:spcPts val="0"/>
              </a:spcAft>
              <a:buSzPts val="2800"/>
              <a:buAutoNum type="arabicPeriod"/>
            </a:pPr>
            <a:r>
              <a:rPr lang="en" sz="2800"/>
              <a:t>Tracking FMOs</a:t>
            </a:r>
            <a:endParaRPr sz="2800"/>
          </a:p>
          <a:p>
            <a:pPr marL="457200" lvl="0" indent="-406400" algn="l" rtl="0">
              <a:spcBef>
                <a:spcPts val="0"/>
              </a:spcBef>
              <a:spcAft>
                <a:spcPts val="0"/>
              </a:spcAft>
              <a:buSzPts val="2800"/>
              <a:buAutoNum type="arabicPeriod"/>
            </a:pPr>
            <a:r>
              <a:rPr lang="en" sz="2800"/>
              <a:t>Trajectory Estimation</a:t>
            </a:r>
            <a:endParaRPr sz="2800"/>
          </a:p>
          <a:p>
            <a:pPr marL="0" lvl="0" indent="0" algn="l" rtl="0">
              <a:spcBef>
                <a:spcPts val="0"/>
              </a:spcBef>
              <a:spcAft>
                <a:spcPts val="0"/>
              </a:spcAft>
              <a:buNone/>
            </a:pPr>
            <a:endParaRPr sz="2800"/>
          </a:p>
        </p:txBody>
      </p:sp>
      <p:sp>
        <p:nvSpPr>
          <p:cNvPr id="143" name="Google Shape;14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311700" y="555600"/>
            <a:ext cx="84429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Tracking FMOs</a:t>
            </a:r>
            <a:endParaRPr/>
          </a:p>
          <a:p>
            <a:pPr marL="0" lvl="0" indent="0" algn="l" rtl="0">
              <a:spcBef>
                <a:spcPts val="0"/>
              </a:spcBef>
              <a:spcAft>
                <a:spcPts val="0"/>
              </a:spcAft>
              <a:buNone/>
            </a:pPr>
            <a:r>
              <a:rPr lang="en" sz="2000" i="1"/>
              <a:t>The World of Fast Moving Objects - Rozumnyi et al.</a:t>
            </a:r>
            <a:endParaRPr sz="2000" i="1"/>
          </a:p>
        </p:txBody>
      </p:sp>
      <p:sp>
        <p:nvSpPr>
          <p:cNvPr id="149" name="Google Shape;14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50" name="Google Shape;150;p21"/>
          <p:cNvSpPr txBox="1"/>
          <p:nvPr/>
        </p:nvSpPr>
        <p:spPr>
          <a:xfrm>
            <a:off x="442025" y="1322625"/>
            <a:ext cx="7906200" cy="18471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SzPts val="1600"/>
              <a:buFont typeface="Spectral"/>
              <a:buChar char="●"/>
            </a:pPr>
            <a:r>
              <a:rPr lang="en" sz="1600">
                <a:latin typeface="Spectral"/>
                <a:ea typeface="Spectral"/>
                <a:cs typeface="Spectral"/>
                <a:sym typeface="Spectral"/>
              </a:rPr>
              <a:t>Created the FMO dataset</a:t>
            </a:r>
            <a:endParaRPr sz="1600">
              <a:latin typeface="Spectral"/>
              <a:ea typeface="Spectral"/>
              <a:cs typeface="Spectral"/>
              <a:sym typeface="Spectral"/>
            </a:endParaRPr>
          </a:p>
          <a:p>
            <a:pPr marL="457200" lvl="0" indent="-330200" algn="l" rtl="0">
              <a:lnSpc>
                <a:spcPct val="115000"/>
              </a:lnSpc>
              <a:spcBef>
                <a:spcPts val="0"/>
              </a:spcBef>
              <a:spcAft>
                <a:spcPts val="0"/>
              </a:spcAft>
              <a:buSzPts val="1600"/>
              <a:buFont typeface="Spectral"/>
              <a:buChar char="●"/>
            </a:pPr>
            <a:r>
              <a:rPr lang="en" sz="1600">
                <a:latin typeface="Spectral"/>
                <a:ea typeface="Spectral"/>
                <a:cs typeface="Spectral"/>
                <a:sym typeface="Spectral"/>
              </a:rPr>
              <a:t>Used a series of image processing techniques and theoretical model of FMOs</a:t>
            </a:r>
            <a:endParaRPr sz="1600">
              <a:latin typeface="Spectral"/>
              <a:ea typeface="Spectral"/>
              <a:cs typeface="Spectral"/>
              <a:sym typeface="Spectral"/>
            </a:endParaRPr>
          </a:p>
          <a:p>
            <a:pPr marL="457200" marR="0" lvl="0" indent="-330200" algn="l" rtl="0">
              <a:lnSpc>
                <a:spcPct val="115000"/>
              </a:lnSpc>
              <a:spcBef>
                <a:spcPts val="0"/>
              </a:spcBef>
              <a:spcAft>
                <a:spcPts val="0"/>
              </a:spcAft>
              <a:buSzPts val="1600"/>
              <a:buFont typeface="Spectral"/>
              <a:buChar char="●"/>
            </a:pPr>
            <a:r>
              <a:rPr lang="en" sz="1600">
                <a:latin typeface="Spectral"/>
                <a:ea typeface="Spectral"/>
                <a:cs typeface="Spectral"/>
                <a:sym typeface="Spectral"/>
              </a:rPr>
              <a:t>Created a series of 3 algorithms for tracking and detection</a:t>
            </a:r>
            <a:endParaRPr sz="1600">
              <a:latin typeface="Spectral"/>
              <a:ea typeface="Spectral"/>
              <a:cs typeface="Spectral"/>
              <a:sym typeface="Spectral"/>
            </a:endParaRPr>
          </a:p>
          <a:p>
            <a:pPr marL="914400" marR="0" lvl="1" indent="-330200" algn="l" rtl="0">
              <a:lnSpc>
                <a:spcPct val="115000"/>
              </a:lnSpc>
              <a:spcBef>
                <a:spcPts val="0"/>
              </a:spcBef>
              <a:spcAft>
                <a:spcPts val="0"/>
              </a:spcAft>
              <a:buClr>
                <a:srgbClr val="666666"/>
              </a:buClr>
              <a:buSzPts val="1600"/>
              <a:buFont typeface="Spectral"/>
              <a:buChar char="○"/>
            </a:pPr>
            <a:r>
              <a:rPr lang="en" sz="1600">
                <a:solidFill>
                  <a:srgbClr val="666666"/>
                </a:solidFill>
                <a:latin typeface="Spectral"/>
                <a:ea typeface="Spectral"/>
                <a:cs typeface="Spectral"/>
                <a:sym typeface="Spectral"/>
              </a:rPr>
              <a:t>Detector, Re-detector, Tracker</a:t>
            </a:r>
            <a:endParaRPr sz="1600">
              <a:solidFill>
                <a:srgbClr val="666666"/>
              </a:solidFill>
              <a:latin typeface="Spectral"/>
              <a:ea typeface="Spectral"/>
              <a:cs typeface="Spectral"/>
              <a:sym typeface="Spectral"/>
            </a:endParaRPr>
          </a:p>
          <a:p>
            <a:pPr marL="914400" marR="0" lvl="1" indent="-330200" algn="l" rtl="0">
              <a:lnSpc>
                <a:spcPct val="115000"/>
              </a:lnSpc>
              <a:spcBef>
                <a:spcPts val="0"/>
              </a:spcBef>
              <a:spcAft>
                <a:spcPts val="0"/>
              </a:spcAft>
              <a:buClr>
                <a:srgbClr val="666666"/>
              </a:buClr>
              <a:buSzPts val="1600"/>
              <a:buFont typeface="Spectral"/>
              <a:buChar char="○"/>
            </a:pPr>
            <a:r>
              <a:rPr lang="en" sz="1600">
                <a:solidFill>
                  <a:srgbClr val="666666"/>
                </a:solidFill>
                <a:latin typeface="Spectral"/>
                <a:ea typeface="Spectral"/>
                <a:cs typeface="Spectral"/>
                <a:sym typeface="Spectral"/>
              </a:rPr>
              <a:t>Used information from surrounding frames to help locate the FMO</a:t>
            </a:r>
            <a:endParaRPr sz="1600">
              <a:solidFill>
                <a:srgbClr val="666666"/>
              </a:solidFill>
              <a:latin typeface="Spectral"/>
              <a:ea typeface="Spectral"/>
              <a:cs typeface="Spectral"/>
              <a:sym typeface="Spectral"/>
            </a:endParaRPr>
          </a:p>
          <a:p>
            <a:pPr marL="914400" marR="0" lvl="1" indent="-330200" algn="l" rtl="0">
              <a:lnSpc>
                <a:spcPct val="115000"/>
              </a:lnSpc>
              <a:spcBef>
                <a:spcPts val="0"/>
              </a:spcBef>
              <a:spcAft>
                <a:spcPts val="0"/>
              </a:spcAft>
              <a:buClr>
                <a:srgbClr val="666666"/>
              </a:buClr>
              <a:buSzPts val="1600"/>
              <a:buFont typeface="Spectral"/>
              <a:buChar char="○"/>
            </a:pPr>
            <a:r>
              <a:rPr lang="en" sz="1600">
                <a:solidFill>
                  <a:srgbClr val="666666"/>
                </a:solidFill>
                <a:latin typeface="Spectral"/>
                <a:ea typeface="Spectral"/>
                <a:cs typeface="Spectral"/>
                <a:sym typeface="Spectral"/>
              </a:rPr>
              <a:t>NOT a learning-based method</a:t>
            </a:r>
            <a:endParaRPr sz="1000">
              <a:solidFill>
                <a:srgbClr val="666666"/>
              </a:solidFill>
              <a:latin typeface="Spectral"/>
              <a:ea typeface="Spectral"/>
              <a:cs typeface="Spectral"/>
              <a:sym typeface="Spectral"/>
            </a:endParaRPr>
          </a:p>
        </p:txBody>
      </p:sp>
      <p:pic>
        <p:nvPicPr>
          <p:cNvPr id="151" name="Google Shape;151;p21"/>
          <p:cNvPicPr preferRelativeResize="0"/>
          <p:nvPr/>
        </p:nvPicPr>
        <p:blipFill>
          <a:blip r:embed="rId3">
            <a:alphaModFix/>
          </a:blip>
          <a:stretch>
            <a:fillRect/>
          </a:stretch>
        </p:blipFill>
        <p:spPr>
          <a:xfrm>
            <a:off x="1120325" y="3323050"/>
            <a:ext cx="6330122" cy="1733775"/>
          </a:xfrm>
          <a:prstGeom prst="rect">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1959</Words>
  <Application>Microsoft Office PowerPoint</Application>
  <PresentationFormat>On-screen Show (16:9)</PresentationFormat>
  <Paragraphs>476</Paragraphs>
  <Slides>38</Slides>
  <Notes>38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Source Code Pro</vt:lpstr>
      <vt:lpstr>Spectral</vt:lpstr>
      <vt:lpstr>Georgia</vt:lpstr>
      <vt:lpstr>Amatic SC</vt:lpstr>
      <vt:lpstr>Arial</vt:lpstr>
      <vt:lpstr>Beach Day</vt:lpstr>
      <vt:lpstr>Fast Moving Objects</vt:lpstr>
      <vt:lpstr>What is an FMO?</vt:lpstr>
      <vt:lpstr>Importance of Tracking FMOs</vt:lpstr>
      <vt:lpstr>FMO Properties   - distorted shape and inconsistent appearance </vt:lpstr>
      <vt:lpstr>FMO Properties - blurred and small</vt:lpstr>
      <vt:lpstr>FMO Difficulties/Applications</vt:lpstr>
      <vt:lpstr>High-Level Task</vt:lpstr>
      <vt:lpstr>Prior Work Tracking FMOs Trajectory Estimation </vt:lpstr>
      <vt:lpstr>Tracking FMOs The World of Fast Moving Objects - Rozumnyi et al.</vt:lpstr>
      <vt:lpstr>Tracking FMOs Tracking Fast Moving Objects by Segmentation Network - Zita, Sroubek</vt:lpstr>
      <vt:lpstr>Tracking FMOs Tracking Fast Moving Objects by Segmentation Network - Zita, Sroubek</vt:lpstr>
      <vt:lpstr>Trajectory Estimation Tracking by Deblatting - Rozumnyi et al. </vt:lpstr>
      <vt:lpstr>Exercise: Where is the FMO?</vt:lpstr>
      <vt:lpstr>difficult to detect in a one-off manner  Idea: Let’s use information from the previous frames to help us locate the FMO.</vt:lpstr>
      <vt:lpstr>PowerPoint Presentation</vt:lpstr>
      <vt:lpstr>PowerPoint Presentation</vt:lpstr>
      <vt:lpstr>PowerPoint Presentation</vt:lpstr>
      <vt:lpstr> Setup runtime environment</vt:lpstr>
      <vt:lpstr>Set up Runtime Environment</vt:lpstr>
      <vt:lpstr>Dataset - Synthetic Image Dataset Generator (previously developed)</vt:lpstr>
      <vt:lpstr>Dataset - Synthetic Video Dataset Generator (original)</vt:lpstr>
      <vt:lpstr>How RVOS Works</vt:lpstr>
      <vt:lpstr>RVOS - Information Flow</vt:lpstr>
      <vt:lpstr>RVOS - Chosen Convolutional LSTM Architecture  </vt:lpstr>
      <vt:lpstr>Trajectory Prediction, Training &amp; Evaluation</vt:lpstr>
      <vt:lpstr>Novelty  Created synthetic video dataset.  Applied end-to-end neural network with spatio-temporal recurrence to FMO dataset.   Originated trajectory prediction method concept for FMOs. </vt:lpstr>
      <vt:lpstr>Results Tracking Trajectory Prediction </vt:lpstr>
      <vt:lpstr>Experimental Setup</vt:lpstr>
      <vt:lpstr>Results - FMOv2 Dataset</vt:lpstr>
      <vt:lpstr>Results - FMOv2 Dataset</vt:lpstr>
      <vt:lpstr>Results - Tracking</vt:lpstr>
      <vt:lpstr>Results - Tracking</vt:lpstr>
      <vt:lpstr>Results - Tracking</vt:lpstr>
      <vt:lpstr>Results - Trajectory Prediction</vt:lpstr>
      <vt:lpstr>Results - Trajectory Prediction</vt:lpstr>
      <vt:lpstr>Conclusions &amp; Limitations</vt:lpstr>
      <vt:lpstr>Future Work</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Moving Objects</dc:title>
  <dc:creator>Avery Peiffer</dc:creator>
  <cp:lastModifiedBy>Avery Peiffer</cp:lastModifiedBy>
  <cp:revision>1</cp:revision>
  <dcterms:modified xsi:type="dcterms:W3CDTF">2021-04-22T15:41:44Z</dcterms:modified>
</cp:coreProperties>
</file>